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8" r:id="rId2"/>
    <p:sldId id="276" r:id="rId3"/>
    <p:sldId id="288" r:id="rId4"/>
    <p:sldId id="287" r:id="rId5"/>
    <p:sldId id="257" r:id="rId6"/>
    <p:sldId id="302" r:id="rId7"/>
    <p:sldId id="289" r:id="rId8"/>
    <p:sldId id="299" r:id="rId9"/>
    <p:sldId id="300" r:id="rId10"/>
    <p:sldId id="291" r:id="rId11"/>
    <p:sldId id="294" r:id="rId12"/>
    <p:sldId id="285" r:id="rId13"/>
    <p:sldId id="296" r:id="rId14"/>
    <p:sldId id="298" r:id="rId15"/>
    <p:sldId id="301" r:id="rId16"/>
    <p:sldId id="292" r:id="rId17"/>
    <p:sldId id="281" r:id="rId18"/>
    <p:sldId id="282" r:id="rId19"/>
    <p:sldId id="283" r:id="rId20"/>
    <p:sldId id="28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85760" autoAdjust="0"/>
  </p:normalViewPr>
  <p:slideViewPr>
    <p:cSldViewPr snapToGrid="0">
      <p:cViewPr>
        <p:scale>
          <a:sx n="74" d="100"/>
          <a:sy n="74" d="100"/>
        </p:scale>
        <p:origin x="176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A38CE-C21D-4224-A65D-9A6ED801C5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53E1C4B-16FF-4652-9F77-5B509C923162}">
      <dgm:prSet/>
      <dgm:spPr/>
      <dgm:t>
        <a:bodyPr/>
        <a:lstStyle/>
        <a:p>
          <a:r>
            <a:rPr lang="en-US"/>
            <a:t>First, must determine the yearly costs as a percentage of house price</a:t>
          </a:r>
        </a:p>
      </dgm:t>
    </dgm:pt>
    <dgm:pt modelId="{B7D082E9-650C-4FB1-B612-049EB6236F83}" type="parTrans" cxnId="{00FCC8CD-8283-44BC-9747-ED87F569A7A8}">
      <dgm:prSet/>
      <dgm:spPr/>
      <dgm:t>
        <a:bodyPr/>
        <a:lstStyle/>
        <a:p>
          <a:endParaRPr lang="en-US"/>
        </a:p>
      </dgm:t>
    </dgm:pt>
    <dgm:pt modelId="{00E26E84-DC8A-463D-AF6C-302264C1BDA5}" type="sibTrans" cxnId="{00FCC8CD-8283-44BC-9747-ED87F569A7A8}">
      <dgm:prSet/>
      <dgm:spPr/>
      <dgm:t>
        <a:bodyPr/>
        <a:lstStyle/>
        <a:p>
          <a:endParaRPr lang="en-US"/>
        </a:p>
      </dgm:t>
    </dgm:pt>
    <dgm:pt modelId="{12040C4D-CEBB-49E9-91F8-0DD0BD1D62ED}">
      <dgm:prSet/>
      <dgm:spPr/>
      <dgm:t>
        <a:bodyPr/>
        <a:lstStyle/>
        <a:p>
          <a:r>
            <a:rPr lang="en-US"/>
            <a:t>Taxes: 1.5%</a:t>
          </a:r>
        </a:p>
      </dgm:t>
    </dgm:pt>
    <dgm:pt modelId="{132945FF-0C0C-4A57-A604-FA305A601DAA}" type="parTrans" cxnId="{8EABA02F-1CEF-4386-91A3-D60829B79AC8}">
      <dgm:prSet/>
      <dgm:spPr/>
      <dgm:t>
        <a:bodyPr/>
        <a:lstStyle/>
        <a:p>
          <a:endParaRPr lang="en-US"/>
        </a:p>
      </dgm:t>
    </dgm:pt>
    <dgm:pt modelId="{71925E4B-F5C5-4A9F-8386-8B3999C7C01A}" type="sibTrans" cxnId="{8EABA02F-1CEF-4386-91A3-D60829B79AC8}">
      <dgm:prSet/>
      <dgm:spPr/>
      <dgm:t>
        <a:bodyPr/>
        <a:lstStyle/>
        <a:p>
          <a:endParaRPr lang="en-US"/>
        </a:p>
      </dgm:t>
    </dgm:pt>
    <dgm:pt modelId="{766B6695-91E3-490D-AB11-293EDB1870E0}">
      <dgm:prSet/>
      <dgm:spPr/>
      <dgm:t>
        <a:bodyPr/>
        <a:lstStyle/>
        <a:p>
          <a:r>
            <a:rPr lang="en-US"/>
            <a:t>Maintenance costs: 2%</a:t>
          </a:r>
        </a:p>
      </dgm:t>
    </dgm:pt>
    <dgm:pt modelId="{397612E0-E697-457F-89AA-E60ADE2B8CE3}" type="parTrans" cxnId="{694FB4C3-1F3A-48C0-B455-EF27323D31E9}">
      <dgm:prSet/>
      <dgm:spPr/>
      <dgm:t>
        <a:bodyPr/>
        <a:lstStyle/>
        <a:p>
          <a:endParaRPr lang="en-US"/>
        </a:p>
      </dgm:t>
    </dgm:pt>
    <dgm:pt modelId="{51D9A582-9CC2-4E71-807D-56B451ADFCAD}" type="sibTrans" cxnId="{694FB4C3-1F3A-48C0-B455-EF27323D31E9}">
      <dgm:prSet/>
      <dgm:spPr/>
      <dgm:t>
        <a:bodyPr/>
        <a:lstStyle/>
        <a:p>
          <a:endParaRPr lang="en-US"/>
        </a:p>
      </dgm:t>
    </dgm:pt>
    <dgm:pt modelId="{8DD5349A-1AF8-4F07-A34E-92EC6C14B67E}">
      <dgm:prSet/>
      <dgm:spPr/>
      <dgm:t>
        <a:bodyPr/>
        <a:lstStyle/>
        <a:p>
          <a:r>
            <a:rPr lang="en-US"/>
            <a:t>Insurance: 0.6%</a:t>
          </a:r>
        </a:p>
      </dgm:t>
    </dgm:pt>
    <dgm:pt modelId="{66D4A9FD-32FF-402A-B7AA-BD2AD4A1CA6E}" type="parTrans" cxnId="{2294631E-B54A-4222-A84A-C85C1E534FBE}">
      <dgm:prSet/>
      <dgm:spPr/>
      <dgm:t>
        <a:bodyPr/>
        <a:lstStyle/>
        <a:p>
          <a:endParaRPr lang="en-US"/>
        </a:p>
      </dgm:t>
    </dgm:pt>
    <dgm:pt modelId="{B699038A-AC79-4464-9E48-37623848D2AB}" type="sibTrans" cxnId="{2294631E-B54A-4222-A84A-C85C1E534FBE}">
      <dgm:prSet/>
      <dgm:spPr/>
      <dgm:t>
        <a:bodyPr/>
        <a:lstStyle/>
        <a:p>
          <a:endParaRPr lang="en-US"/>
        </a:p>
      </dgm:t>
    </dgm:pt>
    <dgm:pt modelId="{A258B34E-D404-43C4-9C42-310E877ADAD5}">
      <dgm:prSet/>
      <dgm:spPr/>
      <dgm:t>
        <a:bodyPr/>
        <a:lstStyle/>
        <a:p>
          <a:r>
            <a:rPr lang="en-US"/>
            <a:t>Miscellaneous fees (legal,  property management, etc.): 3%</a:t>
          </a:r>
        </a:p>
      </dgm:t>
    </dgm:pt>
    <dgm:pt modelId="{5C6D4227-7B6C-44E2-BC5E-0646E1F67F04}" type="parTrans" cxnId="{940C45C5-53A1-4B0B-9901-F1DB945D8E9F}">
      <dgm:prSet/>
      <dgm:spPr/>
      <dgm:t>
        <a:bodyPr/>
        <a:lstStyle/>
        <a:p>
          <a:endParaRPr lang="en-US"/>
        </a:p>
      </dgm:t>
    </dgm:pt>
    <dgm:pt modelId="{BC80953F-06B3-4CA1-9803-0A9F73DDF8F4}" type="sibTrans" cxnId="{940C45C5-53A1-4B0B-9901-F1DB945D8E9F}">
      <dgm:prSet/>
      <dgm:spPr/>
      <dgm:t>
        <a:bodyPr/>
        <a:lstStyle/>
        <a:p>
          <a:endParaRPr lang="en-US"/>
        </a:p>
      </dgm:t>
    </dgm:pt>
    <dgm:pt modelId="{E1515415-4ABC-41F3-A926-19BC76D23393}">
      <dgm:prSet/>
      <dgm:spPr/>
      <dgm:t>
        <a:bodyPr/>
        <a:lstStyle/>
        <a:p>
          <a:r>
            <a:rPr lang="en-US"/>
            <a:t>Include the distance premium</a:t>
          </a:r>
        </a:p>
      </dgm:t>
    </dgm:pt>
    <dgm:pt modelId="{3357A46F-2128-46F7-AC67-1473B7E9590C}" type="parTrans" cxnId="{7FDC5361-AB3D-42C6-87A7-B09624B8B1F9}">
      <dgm:prSet/>
      <dgm:spPr/>
      <dgm:t>
        <a:bodyPr/>
        <a:lstStyle/>
        <a:p>
          <a:endParaRPr lang="en-US"/>
        </a:p>
      </dgm:t>
    </dgm:pt>
    <dgm:pt modelId="{6DF9854C-DA6A-47DF-A74D-8BB04FA8E232}" type="sibTrans" cxnId="{7FDC5361-AB3D-42C6-87A7-B09624B8B1F9}">
      <dgm:prSet/>
      <dgm:spPr/>
      <dgm:t>
        <a:bodyPr/>
        <a:lstStyle/>
        <a:p>
          <a:endParaRPr lang="en-US"/>
        </a:p>
      </dgm:t>
    </dgm:pt>
    <dgm:pt modelId="{A4EC73CC-F3DA-48A0-A2AD-3B7CD0ADB939}">
      <dgm:prSet/>
      <dgm:spPr/>
      <dgm:t>
        <a:bodyPr/>
        <a:lstStyle/>
        <a:p>
          <a:r>
            <a:rPr lang="en-US" dirty="0"/>
            <a:t>29% for distance under .5 miles from campus (adjusted by .3 miles for campus size)</a:t>
          </a:r>
        </a:p>
      </dgm:t>
    </dgm:pt>
    <dgm:pt modelId="{7796D042-0FE1-43A1-B16F-3A68DED0E438}" type="parTrans" cxnId="{32F6B638-A3E0-4018-8307-1C7C3A25C2A3}">
      <dgm:prSet/>
      <dgm:spPr/>
      <dgm:t>
        <a:bodyPr/>
        <a:lstStyle/>
        <a:p>
          <a:endParaRPr lang="en-US"/>
        </a:p>
      </dgm:t>
    </dgm:pt>
    <dgm:pt modelId="{6931F1E5-3EC4-408E-B594-C26AD9AAC3EF}" type="sibTrans" cxnId="{32F6B638-A3E0-4018-8307-1C7C3A25C2A3}">
      <dgm:prSet/>
      <dgm:spPr/>
      <dgm:t>
        <a:bodyPr/>
        <a:lstStyle/>
        <a:p>
          <a:endParaRPr lang="en-US"/>
        </a:p>
      </dgm:t>
    </dgm:pt>
    <dgm:pt modelId="{B0ECDD57-DFD5-4095-9564-DE4B7BB8F83C}">
      <dgm:prSet/>
      <dgm:spPr/>
      <dgm:t>
        <a:bodyPr/>
        <a:lstStyle/>
        <a:p>
          <a:r>
            <a:rPr lang="en-US" dirty="0"/>
            <a:t>5% for distance between .5 miles and 1 mile from campus (adjusted by .3 miles for campus size)</a:t>
          </a:r>
        </a:p>
      </dgm:t>
    </dgm:pt>
    <dgm:pt modelId="{6011E884-5DCA-4C98-B394-A8ABBDE1E876}" type="parTrans" cxnId="{A997CABC-D264-4FD5-8B60-EEA3744D56A9}">
      <dgm:prSet/>
      <dgm:spPr/>
      <dgm:t>
        <a:bodyPr/>
        <a:lstStyle/>
        <a:p>
          <a:endParaRPr lang="en-US"/>
        </a:p>
      </dgm:t>
    </dgm:pt>
    <dgm:pt modelId="{10C72D7C-80AC-4A91-9889-9C860332CD59}" type="sibTrans" cxnId="{A997CABC-D264-4FD5-8B60-EEA3744D56A9}">
      <dgm:prSet/>
      <dgm:spPr/>
      <dgm:t>
        <a:bodyPr/>
        <a:lstStyle/>
        <a:p>
          <a:endParaRPr lang="en-US"/>
        </a:p>
      </dgm:t>
    </dgm:pt>
    <dgm:pt modelId="{1D35061A-4510-4A57-B67D-D67AF2DA2D16}">
      <dgm:prSet/>
      <dgm:spPr/>
      <dgm:t>
        <a:bodyPr/>
        <a:lstStyle/>
        <a:p>
          <a:r>
            <a:rPr lang="en-US"/>
            <a:t>Account for vacancy rates</a:t>
          </a:r>
        </a:p>
      </dgm:t>
    </dgm:pt>
    <dgm:pt modelId="{8C9D2627-226C-455B-8C62-0BB140D71239}" type="parTrans" cxnId="{575653F4-13AC-4236-901C-5F30FE19F23D}">
      <dgm:prSet/>
      <dgm:spPr/>
      <dgm:t>
        <a:bodyPr/>
        <a:lstStyle/>
        <a:p>
          <a:endParaRPr lang="en-US"/>
        </a:p>
      </dgm:t>
    </dgm:pt>
    <dgm:pt modelId="{325D056A-4E9B-422F-8B08-7FC3B9693B17}" type="sibTrans" cxnId="{575653F4-13AC-4236-901C-5F30FE19F23D}">
      <dgm:prSet/>
      <dgm:spPr/>
      <dgm:t>
        <a:bodyPr/>
        <a:lstStyle/>
        <a:p>
          <a:endParaRPr lang="en-US"/>
        </a:p>
      </dgm:t>
    </dgm:pt>
    <dgm:pt modelId="{B06ABCE2-F739-47E0-B60E-6845BDCC0A47}">
      <dgm:prSet/>
      <dgm:spPr/>
      <dgm:t>
        <a:bodyPr/>
        <a:lstStyle/>
        <a:p>
          <a:r>
            <a:rPr lang="en-US"/>
            <a:t>1.7% for properties under .5 miles from campus (adjusted by .3 miles for campus size)</a:t>
          </a:r>
        </a:p>
      </dgm:t>
    </dgm:pt>
    <dgm:pt modelId="{90D1635A-435E-4D33-86DA-5775E80432CE}" type="parTrans" cxnId="{18109196-0327-4DC0-A763-F17018D419EE}">
      <dgm:prSet/>
      <dgm:spPr/>
      <dgm:t>
        <a:bodyPr/>
        <a:lstStyle/>
        <a:p>
          <a:endParaRPr lang="en-US"/>
        </a:p>
      </dgm:t>
    </dgm:pt>
    <dgm:pt modelId="{72A7BA0B-B804-4F25-98EA-5E15DAA142AF}" type="sibTrans" cxnId="{18109196-0327-4DC0-A763-F17018D419EE}">
      <dgm:prSet/>
      <dgm:spPr/>
      <dgm:t>
        <a:bodyPr/>
        <a:lstStyle/>
        <a:p>
          <a:endParaRPr lang="en-US"/>
        </a:p>
      </dgm:t>
    </dgm:pt>
    <dgm:pt modelId="{1FA8B4DF-2CEE-409D-90BE-AE7ECF4CCF62}">
      <dgm:prSet/>
      <dgm:spPr/>
      <dgm:t>
        <a:bodyPr/>
        <a:lstStyle/>
        <a:p>
          <a:r>
            <a:rPr lang="en-US"/>
            <a:t>2.5% for distance between .5 miles and 1 mile from campus (adjusted by .3 miles for campus size)</a:t>
          </a:r>
        </a:p>
      </dgm:t>
    </dgm:pt>
    <dgm:pt modelId="{FCADB3D3-4009-4617-9DAF-7514DD76A0AE}" type="parTrans" cxnId="{A6FB8A88-A9C1-4878-B715-44325AB399A0}">
      <dgm:prSet/>
      <dgm:spPr/>
      <dgm:t>
        <a:bodyPr/>
        <a:lstStyle/>
        <a:p>
          <a:endParaRPr lang="en-US"/>
        </a:p>
      </dgm:t>
    </dgm:pt>
    <dgm:pt modelId="{A6D3A8F5-3A68-4ED0-9E0D-33D7E92A1DF9}" type="sibTrans" cxnId="{A6FB8A88-A9C1-4878-B715-44325AB399A0}">
      <dgm:prSet/>
      <dgm:spPr/>
      <dgm:t>
        <a:bodyPr/>
        <a:lstStyle/>
        <a:p>
          <a:endParaRPr lang="en-US"/>
        </a:p>
      </dgm:t>
    </dgm:pt>
    <dgm:pt modelId="{E17497E4-2F5F-43B3-97A6-9FF2742BE152}">
      <dgm:prSet/>
      <dgm:spPr/>
      <dgm:t>
        <a:bodyPr/>
        <a:lstStyle/>
        <a:p>
          <a:r>
            <a:rPr lang="en-US"/>
            <a:t>7% for houses 1 mile from campus or higher</a:t>
          </a:r>
        </a:p>
      </dgm:t>
    </dgm:pt>
    <dgm:pt modelId="{7C253E1D-0349-40E7-BEF4-37BAAD82B059}" type="parTrans" cxnId="{6FA904BA-BF96-453E-B511-744D58403BC0}">
      <dgm:prSet/>
      <dgm:spPr/>
      <dgm:t>
        <a:bodyPr/>
        <a:lstStyle/>
        <a:p>
          <a:endParaRPr lang="en-US"/>
        </a:p>
      </dgm:t>
    </dgm:pt>
    <dgm:pt modelId="{9B46F417-46EA-4F46-B6FC-7BD77BE344CE}" type="sibTrans" cxnId="{6FA904BA-BF96-453E-B511-744D58403BC0}">
      <dgm:prSet/>
      <dgm:spPr/>
      <dgm:t>
        <a:bodyPr/>
        <a:lstStyle/>
        <a:p>
          <a:endParaRPr lang="en-US"/>
        </a:p>
      </dgm:t>
    </dgm:pt>
    <dgm:pt modelId="{7B69015B-756F-44F9-A113-7E95F107BC4B}">
      <dgm:prSet/>
      <dgm:spPr/>
      <dgm:t>
        <a:bodyPr/>
        <a:lstStyle/>
        <a:p>
          <a:r>
            <a:rPr lang="en-US" dirty="0"/>
            <a:t>Observe that all these factors, as well as factors that determined the price prediction, will have an impact on profitability from student rentals.  </a:t>
          </a:r>
        </a:p>
      </dgm:t>
    </dgm:pt>
    <dgm:pt modelId="{7B58CB8C-A1CB-49DE-B1A3-7D3612719FC2}" type="parTrans" cxnId="{048B49FC-9B58-4DFE-A3BB-291E2FB27764}">
      <dgm:prSet/>
      <dgm:spPr/>
      <dgm:t>
        <a:bodyPr/>
        <a:lstStyle/>
        <a:p>
          <a:endParaRPr lang="en-US"/>
        </a:p>
      </dgm:t>
    </dgm:pt>
    <dgm:pt modelId="{3E4B3576-710A-478E-9E92-2B1308205C91}" type="sibTrans" cxnId="{048B49FC-9B58-4DFE-A3BB-291E2FB27764}">
      <dgm:prSet/>
      <dgm:spPr/>
      <dgm:t>
        <a:bodyPr/>
        <a:lstStyle/>
        <a:p>
          <a:endParaRPr lang="en-US"/>
        </a:p>
      </dgm:t>
    </dgm:pt>
    <dgm:pt modelId="{E2FB8ECB-41A4-4240-BB4C-32DD80E83429}" type="pres">
      <dgm:prSet presAssocID="{821A38CE-C21D-4224-A65D-9A6ED801C558}" presName="linear" presStyleCnt="0">
        <dgm:presLayoutVars>
          <dgm:animLvl val="lvl"/>
          <dgm:resizeHandles val="exact"/>
        </dgm:presLayoutVars>
      </dgm:prSet>
      <dgm:spPr/>
    </dgm:pt>
    <dgm:pt modelId="{E180C7F0-9A66-114D-82A8-A391437CF78C}" type="pres">
      <dgm:prSet presAssocID="{553E1C4B-16FF-4652-9F77-5B509C923162}" presName="parentText" presStyleLbl="node1" presStyleIdx="0" presStyleCnt="4">
        <dgm:presLayoutVars>
          <dgm:chMax val="0"/>
          <dgm:bulletEnabled val="1"/>
        </dgm:presLayoutVars>
      </dgm:prSet>
      <dgm:spPr/>
    </dgm:pt>
    <dgm:pt modelId="{ABF3B6E3-6F72-5C4C-B6D4-05021F031E09}" type="pres">
      <dgm:prSet presAssocID="{553E1C4B-16FF-4652-9F77-5B509C923162}" presName="childText" presStyleLbl="revTx" presStyleIdx="0" presStyleCnt="3">
        <dgm:presLayoutVars>
          <dgm:bulletEnabled val="1"/>
        </dgm:presLayoutVars>
      </dgm:prSet>
      <dgm:spPr/>
    </dgm:pt>
    <dgm:pt modelId="{6B8A51F7-E116-F54C-9608-606294F44EA7}" type="pres">
      <dgm:prSet presAssocID="{E1515415-4ABC-41F3-A926-19BC76D23393}" presName="parentText" presStyleLbl="node1" presStyleIdx="1" presStyleCnt="4">
        <dgm:presLayoutVars>
          <dgm:chMax val="0"/>
          <dgm:bulletEnabled val="1"/>
        </dgm:presLayoutVars>
      </dgm:prSet>
      <dgm:spPr/>
    </dgm:pt>
    <dgm:pt modelId="{856186E6-4972-5D43-A727-1E9E18A64B65}" type="pres">
      <dgm:prSet presAssocID="{E1515415-4ABC-41F3-A926-19BC76D23393}" presName="childText" presStyleLbl="revTx" presStyleIdx="1" presStyleCnt="3">
        <dgm:presLayoutVars>
          <dgm:bulletEnabled val="1"/>
        </dgm:presLayoutVars>
      </dgm:prSet>
      <dgm:spPr/>
    </dgm:pt>
    <dgm:pt modelId="{0495516F-307B-0542-A3AF-15116737D277}" type="pres">
      <dgm:prSet presAssocID="{1D35061A-4510-4A57-B67D-D67AF2DA2D16}" presName="parentText" presStyleLbl="node1" presStyleIdx="2" presStyleCnt="4">
        <dgm:presLayoutVars>
          <dgm:chMax val="0"/>
          <dgm:bulletEnabled val="1"/>
        </dgm:presLayoutVars>
      </dgm:prSet>
      <dgm:spPr/>
    </dgm:pt>
    <dgm:pt modelId="{E27B44DF-EABD-7043-B09B-79CA73E90419}" type="pres">
      <dgm:prSet presAssocID="{1D35061A-4510-4A57-B67D-D67AF2DA2D16}" presName="childText" presStyleLbl="revTx" presStyleIdx="2" presStyleCnt="3">
        <dgm:presLayoutVars>
          <dgm:bulletEnabled val="1"/>
        </dgm:presLayoutVars>
      </dgm:prSet>
      <dgm:spPr/>
    </dgm:pt>
    <dgm:pt modelId="{6EA1B9E6-A6D0-F847-A516-73AF0FD03D87}" type="pres">
      <dgm:prSet presAssocID="{7B69015B-756F-44F9-A113-7E95F107BC4B}" presName="parentText" presStyleLbl="node1" presStyleIdx="3" presStyleCnt="4">
        <dgm:presLayoutVars>
          <dgm:chMax val="0"/>
          <dgm:bulletEnabled val="1"/>
        </dgm:presLayoutVars>
      </dgm:prSet>
      <dgm:spPr/>
    </dgm:pt>
  </dgm:ptLst>
  <dgm:cxnLst>
    <dgm:cxn modelId="{2294631E-B54A-4222-A84A-C85C1E534FBE}" srcId="{553E1C4B-16FF-4652-9F77-5B509C923162}" destId="{8DD5349A-1AF8-4F07-A34E-92EC6C14B67E}" srcOrd="2" destOrd="0" parTransId="{66D4A9FD-32FF-402A-B7AA-BD2AD4A1CA6E}" sibTransId="{B699038A-AC79-4464-9E48-37623848D2AB}"/>
    <dgm:cxn modelId="{C64F5D25-C50E-484D-A7B0-9B34CCD91CB1}" type="presOf" srcId="{821A38CE-C21D-4224-A65D-9A6ED801C558}" destId="{E2FB8ECB-41A4-4240-BB4C-32DD80E83429}" srcOrd="0" destOrd="0" presId="urn:microsoft.com/office/officeart/2005/8/layout/vList2"/>
    <dgm:cxn modelId="{8EABA02F-1CEF-4386-91A3-D60829B79AC8}" srcId="{553E1C4B-16FF-4652-9F77-5B509C923162}" destId="{12040C4D-CEBB-49E9-91F8-0DD0BD1D62ED}" srcOrd="0" destOrd="0" parTransId="{132945FF-0C0C-4A57-A604-FA305A601DAA}" sibTransId="{71925E4B-F5C5-4A9F-8386-8B3999C7C01A}"/>
    <dgm:cxn modelId="{32F6B638-A3E0-4018-8307-1C7C3A25C2A3}" srcId="{E1515415-4ABC-41F3-A926-19BC76D23393}" destId="{A4EC73CC-F3DA-48A0-A2AD-3B7CD0ADB939}" srcOrd="0" destOrd="0" parTransId="{7796D042-0FE1-43A1-B16F-3A68DED0E438}" sibTransId="{6931F1E5-3EC4-408E-B594-C26AD9AAC3EF}"/>
    <dgm:cxn modelId="{B3C8EC3A-F76A-2940-93FF-2CDE8B078903}" type="presOf" srcId="{8DD5349A-1AF8-4F07-A34E-92EC6C14B67E}" destId="{ABF3B6E3-6F72-5C4C-B6D4-05021F031E09}" srcOrd="0" destOrd="2" presId="urn:microsoft.com/office/officeart/2005/8/layout/vList2"/>
    <dgm:cxn modelId="{3572593C-B54E-C344-A72D-4D64705E960D}" type="presOf" srcId="{B06ABCE2-F739-47E0-B60E-6845BDCC0A47}" destId="{E27B44DF-EABD-7043-B09B-79CA73E90419}" srcOrd="0" destOrd="0" presId="urn:microsoft.com/office/officeart/2005/8/layout/vList2"/>
    <dgm:cxn modelId="{8DAD274A-59C5-3147-B3F8-334B754D4693}" type="presOf" srcId="{12040C4D-CEBB-49E9-91F8-0DD0BD1D62ED}" destId="{ABF3B6E3-6F72-5C4C-B6D4-05021F031E09}" srcOrd="0" destOrd="0" presId="urn:microsoft.com/office/officeart/2005/8/layout/vList2"/>
    <dgm:cxn modelId="{7FDC5361-AB3D-42C6-87A7-B09624B8B1F9}" srcId="{821A38CE-C21D-4224-A65D-9A6ED801C558}" destId="{E1515415-4ABC-41F3-A926-19BC76D23393}" srcOrd="1" destOrd="0" parTransId="{3357A46F-2128-46F7-AC67-1473B7E9590C}" sibTransId="{6DF9854C-DA6A-47DF-A74D-8BB04FA8E232}"/>
    <dgm:cxn modelId="{7536D367-1784-A941-A829-6E27A8C32309}" type="presOf" srcId="{1FA8B4DF-2CEE-409D-90BE-AE7ECF4CCF62}" destId="{E27B44DF-EABD-7043-B09B-79CA73E90419}" srcOrd="0" destOrd="1" presId="urn:microsoft.com/office/officeart/2005/8/layout/vList2"/>
    <dgm:cxn modelId="{2B304670-11F8-654A-AAFE-2046AFB29464}" type="presOf" srcId="{A4EC73CC-F3DA-48A0-A2AD-3B7CD0ADB939}" destId="{856186E6-4972-5D43-A727-1E9E18A64B65}" srcOrd="0" destOrd="0" presId="urn:microsoft.com/office/officeart/2005/8/layout/vList2"/>
    <dgm:cxn modelId="{1D0CA578-6F1F-1A44-9FA0-980A70BE39E6}" type="presOf" srcId="{E17497E4-2F5F-43B3-97A6-9FF2742BE152}" destId="{E27B44DF-EABD-7043-B09B-79CA73E90419}" srcOrd="0" destOrd="2" presId="urn:microsoft.com/office/officeart/2005/8/layout/vList2"/>
    <dgm:cxn modelId="{A6FB8A88-A9C1-4878-B715-44325AB399A0}" srcId="{1D35061A-4510-4A57-B67D-D67AF2DA2D16}" destId="{1FA8B4DF-2CEE-409D-90BE-AE7ECF4CCF62}" srcOrd="1" destOrd="0" parTransId="{FCADB3D3-4009-4617-9DAF-7514DD76A0AE}" sibTransId="{A6D3A8F5-3A68-4ED0-9E0D-33D7E92A1DF9}"/>
    <dgm:cxn modelId="{76FC1C8C-6531-094E-99C8-000C84556467}" type="presOf" srcId="{E1515415-4ABC-41F3-A926-19BC76D23393}" destId="{6B8A51F7-E116-F54C-9608-606294F44EA7}" srcOrd="0" destOrd="0" presId="urn:microsoft.com/office/officeart/2005/8/layout/vList2"/>
    <dgm:cxn modelId="{A414CF90-E655-2047-AA27-A21BE22D4F3A}" type="presOf" srcId="{766B6695-91E3-490D-AB11-293EDB1870E0}" destId="{ABF3B6E3-6F72-5C4C-B6D4-05021F031E09}" srcOrd="0" destOrd="1" presId="urn:microsoft.com/office/officeart/2005/8/layout/vList2"/>
    <dgm:cxn modelId="{FC864495-E9E2-0649-BB7F-8950BAF4255D}" type="presOf" srcId="{7B69015B-756F-44F9-A113-7E95F107BC4B}" destId="{6EA1B9E6-A6D0-F847-A516-73AF0FD03D87}" srcOrd="0" destOrd="0" presId="urn:microsoft.com/office/officeart/2005/8/layout/vList2"/>
    <dgm:cxn modelId="{18109196-0327-4DC0-A763-F17018D419EE}" srcId="{1D35061A-4510-4A57-B67D-D67AF2DA2D16}" destId="{B06ABCE2-F739-47E0-B60E-6845BDCC0A47}" srcOrd="0" destOrd="0" parTransId="{90D1635A-435E-4D33-86DA-5775E80432CE}" sibTransId="{72A7BA0B-B804-4F25-98EA-5E15DAA142AF}"/>
    <dgm:cxn modelId="{AE5E75A2-C375-7049-92BB-DAA5B89EC3EC}" type="presOf" srcId="{A258B34E-D404-43C4-9C42-310E877ADAD5}" destId="{ABF3B6E3-6F72-5C4C-B6D4-05021F031E09}" srcOrd="0" destOrd="3" presId="urn:microsoft.com/office/officeart/2005/8/layout/vList2"/>
    <dgm:cxn modelId="{6FA904BA-BF96-453E-B511-744D58403BC0}" srcId="{1D35061A-4510-4A57-B67D-D67AF2DA2D16}" destId="{E17497E4-2F5F-43B3-97A6-9FF2742BE152}" srcOrd="2" destOrd="0" parTransId="{7C253E1D-0349-40E7-BEF4-37BAAD82B059}" sibTransId="{9B46F417-46EA-4F46-B6FC-7BD77BE344CE}"/>
    <dgm:cxn modelId="{A997CABC-D264-4FD5-8B60-EEA3744D56A9}" srcId="{E1515415-4ABC-41F3-A926-19BC76D23393}" destId="{B0ECDD57-DFD5-4095-9564-DE4B7BB8F83C}" srcOrd="1" destOrd="0" parTransId="{6011E884-5DCA-4C98-B394-A8ABBDE1E876}" sibTransId="{10C72D7C-80AC-4A91-9889-9C860332CD59}"/>
    <dgm:cxn modelId="{F1FDEDC0-F4BE-C54D-8C02-1043A8264569}" type="presOf" srcId="{1D35061A-4510-4A57-B67D-D67AF2DA2D16}" destId="{0495516F-307B-0542-A3AF-15116737D277}" srcOrd="0" destOrd="0" presId="urn:microsoft.com/office/officeart/2005/8/layout/vList2"/>
    <dgm:cxn modelId="{694FB4C3-1F3A-48C0-B455-EF27323D31E9}" srcId="{553E1C4B-16FF-4652-9F77-5B509C923162}" destId="{766B6695-91E3-490D-AB11-293EDB1870E0}" srcOrd="1" destOrd="0" parTransId="{397612E0-E697-457F-89AA-E60ADE2B8CE3}" sibTransId="{51D9A582-9CC2-4E71-807D-56B451ADFCAD}"/>
    <dgm:cxn modelId="{940C45C5-53A1-4B0B-9901-F1DB945D8E9F}" srcId="{553E1C4B-16FF-4652-9F77-5B509C923162}" destId="{A258B34E-D404-43C4-9C42-310E877ADAD5}" srcOrd="3" destOrd="0" parTransId="{5C6D4227-7B6C-44E2-BC5E-0646E1F67F04}" sibTransId="{BC80953F-06B3-4CA1-9803-0A9F73DDF8F4}"/>
    <dgm:cxn modelId="{00FCC8CD-8283-44BC-9747-ED87F569A7A8}" srcId="{821A38CE-C21D-4224-A65D-9A6ED801C558}" destId="{553E1C4B-16FF-4652-9F77-5B509C923162}" srcOrd="0" destOrd="0" parTransId="{B7D082E9-650C-4FB1-B612-049EB6236F83}" sibTransId="{00E26E84-DC8A-463D-AF6C-302264C1BDA5}"/>
    <dgm:cxn modelId="{3D27F3DA-8700-ED49-9537-8C97A9E1F6F4}" type="presOf" srcId="{B0ECDD57-DFD5-4095-9564-DE4B7BB8F83C}" destId="{856186E6-4972-5D43-A727-1E9E18A64B65}" srcOrd="0" destOrd="1" presId="urn:microsoft.com/office/officeart/2005/8/layout/vList2"/>
    <dgm:cxn modelId="{5A0BBAEE-6FD7-C042-9F6A-AB82E1C729D1}" type="presOf" srcId="{553E1C4B-16FF-4652-9F77-5B509C923162}" destId="{E180C7F0-9A66-114D-82A8-A391437CF78C}" srcOrd="0" destOrd="0" presId="urn:microsoft.com/office/officeart/2005/8/layout/vList2"/>
    <dgm:cxn modelId="{575653F4-13AC-4236-901C-5F30FE19F23D}" srcId="{821A38CE-C21D-4224-A65D-9A6ED801C558}" destId="{1D35061A-4510-4A57-B67D-D67AF2DA2D16}" srcOrd="2" destOrd="0" parTransId="{8C9D2627-226C-455B-8C62-0BB140D71239}" sibTransId="{325D056A-4E9B-422F-8B08-7FC3B9693B17}"/>
    <dgm:cxn modelId="{048B49FC-9B58-4DFE-A3BB-291E2FB27764}" srcId="{821A38CE-C21D-4224-A65D-9A6ED801C558}" destId="{7B69015B-756F-44F9-A113-7E95F107BC4B}" srcOrd="3" destOrd="0" parTransId="{7B58CB8C-A1CB-49DE-B1A3-7D3612719FC2}" sibTransId="{3E4B3576-710A-478E-9E92-2B1308205C91}"/>
    <dgm:cxn modelId="{A1930DA2-75A7-1F43-9815-920395785D8F}" type="presParOf" srcId="{E2FB8ECB-41A4-4240-BB4C-32DD80E83429}" destId="{E180C7F0-9A66-114D-82A8-A391437CF78C}" srcOrd="0" destOrd="0" presId="urn:microsoft.com/office/officeart/2005/8/layout/vList2"/>
    <dgm:cxn modelId="{6110E77D-3972-B341-B5D0-08AB5960840B}" type="presParOf" srcId="{E2FB8ECB-41A4-4240-BB4C-32DD80E83429}" destId="{ABF3B6E3-6F72-5C4C-B6D4-05021F031E09}" srcOrd="1" destOrd="0" presId="urn:microsoft.com/office/officeart/2005/8/layout/vList2"/>
    <dgm:cxn modelId="{F247B02E-0D68-C14C-95DC-66DDF94B2773}" type="presParOf" srcId="{E2FB8ECB-41A4-4240-BB4C-32DD80E83429}" destId="{6B8A51F7-E116-F54C-9608-606294F44EA7}" srcOrd="2" destOrd="0" presId="urn:microsoft.com/office/officeart/2005/8/layout/vList2"/>
    <dgm:cxn modelId="{4592772C-CB10-A346-BC1B-7734D5C9795E}" type="presParOf" srcId="{E2FB8ECB-41A4-4240-BB4C-32DD80E83429}" destId="{856186E6-4972-5D43-A727-1E9E18A64B65}" srcOrd="3" destOrd="0" presId="urn:microsoft.com/office/officeart/2005/8/layout/vList2"/>
    <dgm:cxn modelId="{137F547A-B178-2C41-9EE2-CEF322CBE8FF}" type="presParOf" srcId="{E2FB8ECB-41A4-4240-BB4C-32DD80E83429}" destId="{0495516F-307B-0542-A3AF-15116737D277}" srcOrd="4" destOrd="0" presId="urn:microsoft.com/office/officeart/2005/8/layout/vList2"/>
    <dgm:cxn modelId="{AD6D380F-6A04-1640-90DC-2663564CEE1A}" type="presParOf" srcId="{E2FB8ECB-41A4-4240-BB4C-32DD80E83429}" destId="{E27B44DF-EABD-7043-B09B-79CA73E90419}" srcOrd="5" destOrd="0" presId="urn:microsoft.com/office/officeart/2005/8/layout/vList2"/>
    <dgm:cxn modelId="{06E61948-9423-644D-B55F-A6E615A2AE28}" type="presParOf" srcId="{E2FB8ECB-41A4-4240-BB4C-32DD80E83429}" destId="{6EA1B9E6-A6D0-F847-A516-73AF0FD03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0C7F0-9A66-114D-82A8-A391437CF78C}">
      <dsp:nvSpPr>
        <dsp:cNvPr id="0" name=""/>
        <dsp:cNvSpPr/>
      </dsp:nvSpPr>
      <dsp:spPr>
        <a:xfrm>
          <a:off x="0" y="89591"/>
          <a:ext cx="7012370" cy="64642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must determine the yearly costs as a percentage of house price</a:t>
          </a:r>
        </a:p>
      </dsp:txBody>
      <dsp:txXfrm>
        <a:off x="31556" y="121147"/>
        <a:ext cx="6949258" cy="583313"/>
      </dsp:txXfrm>
    </dsp:sp>
    <dsp:sp modelId="{ABF3B6E3-6F72-5C4C-B6D4-05021F031E09}">
      <dsp:nvSpPr>
        <dsp:cNvPr id="0" name=""/>
        <dsp:cNvSpPr/>
      </dsp:nvSpPr>
      <dsp:spPr>
        <a:xfrm>
          <a:off x="0" y="736016"/>
          <a:ext cx="701237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Taxes: 1.5%</a:t>
          </a:r>
        </a:p>
        <a:p>
          <a:pPr marL="114300" lvl="1" indent="-114300" algn="l" defTabSz="577850">
            <a:lnSpc>
              <a:spcPct val="90000"/>
            </a:lnSpc>
            <a:spcBef>
              <a:spcPct val="0"/>
            </a:spcBef>
            <a:spcAft>
              <a:spcPct val="20000"/>
            </a:spcAft>
            <a:buChar char="•"/>
          </a:pPr>
          <a:r>
            <a:rPr lang="en-US" sz="1300" kern="1200"/>
            <a:t>Maintenance costs: 2%</a:t>
          </a:r>
        </a:p>
        <a:p>
          <a:pPr marL="114300" lvl="1" indent="-114300" algn="l" defTabSz="577850">
            <a:lnSpc>
              <a:spcPct val="90000"/>
            </a:lnSpc>
            <a:spcBef>
              <a:spcPct val="0"/>
            </a:spcBef>
            <a:spcAft>
              <a:spcPct val="20000"/>
            </a:spcAft>
            <a:buChar char="•"/>
          </a:pPr>
          <a:r>
            <a:rPr lang="en-US" sz="1300" kern="1200"/>
            <a:t>Insurance: 0.6%</a:t>
          </a:r>
        </a:p>
        <a:p>
          <a:pPr marL="114300" lvl="1" indent="-114300" algn="l" defTabSz="577850">
            <a:lnSpc>
              <a:spcPct val="90000"/>
            </a:lnSpc>
            <a:spcBef>
              <a:spcPct val="0"/>
            </a:spcBef>
            <a:spcAft>
              <a:spcPct val="20000"/>
            </a:spcAft>
            <a:buChar char="•"/>
          </a:pPr>
          <a:r>
            <a:rPr lang="en-US" sz="1300" kern="1200"/>
            <a:t>Miscellaneous fees (legal,  property management, etc.): 3%</a:t>
          </a:r>
        </a:p>
      </dsp:txBody>
      <dsp:txXfrm>
        <a:off x="0" y="736016"/>
        <a:ext cx="7012370" cy="862155"/>
      </dsp:txXfrm>
    </dsp:sp>
    <dsp:sp modelId="{6B8A51F7-E116-F54C-9608-606294F44EA7}">
      <dsp:nvSpPr>
        <dsp:cNvPr id="0" name=""/>
        <dsp:cNvSpPr/>
      </dsp:nvSpPr>
      <dsp:spPr>
        <a:xfrm>
          <a:off x="0" y="1598171"/>
          <a:ext cx="7012370" cy="646425"/>
        </a:xfrm>
        <a:prstGeom prst="roundRect">
          <a:avLst/>
        </a:prstGeom>
        <a:gradFill rotWithShape="0">
          <a:gsLst>
            <a:gs pos="0">
              <a:schemeClr val="accent2">
                <a:hueOff val="302398"/>
                <a:satOff val="-4596"/>
                <a:lumOff val="4052"/>
                <a:alphaOff val="0"/>
                <a:tint val="98000"/>
                <a:lumMod val="110000"/>
              </a:schemeClr>
            </a:gs>
            <a:gs pos="84000">
              <a:schemeClr val="accent2">
                <a:hueOff val="302398"/>
                <a:satOff val="-4596"/>
                <a:lumOff val="405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Include the distance premium</a:t>
          </a:r>
        </a:p>
      </dsp:txBody>
      <dsp:txXfrm>
        <a:off x="31556" y="1629727"/>
        <a:ext cx="6949258" cy="583313"/>
      </dsp:txXfrm>
    </dsp:sp>
    <dsp:sp modelId="{856186E6-4972-5D43-A727-1E9E18A64B65}">
      <dsp:nvSpPr>
        <dsp:cNvPr id="0" name=""/>
        <dsp:cNvSpPr/>
      </dsp:nvSpPr>
      <dsp:spPr>
        <a:xfrm>
          <a:off x="0" y="2244596"/>
          <a:ext cx="7012370"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29% for distance under .5 miles from campus (adjusted by .3 miles for campus size)</a:t>
          </a:r>
        </a:p>
        <a:p>
          <a:pPr marL="114300" lvl="1" indent="-114300" algn="l" defTabSz="577850">
            <a:lnSpc>
              <a:spcPct val="90000"/>
            </a:lnSpc>
            <a:spcBef>
              <a:spcPct val="0"/>
            </a:spcBef>
            <a:spcAft>
              <a:spcPct val="20000"/>
            </a:spcAft>
            <a:buChar char="•"/>
          </a:pPr>
          <a:r>
            <a:rPr lang="en-US" sz="1300" kern="1200" dirty="0"/>
            <a:t>5% for distance between .5 miles and 1 mile from campus (adjusted by .3 miles for campus size)</a:t>
          </a:r>
        </a:p>
      </dsp:txBody>
      <dsp:txXfrm>
        <a:off x="0" y="2244596"/>
        <a:ext cx="7012370" cy="431077"/>
      </dsp:txXfrm>
    </dsp:sp>
    <dsp:sp modelId="{0495516F-307B-0542-A3AF-15116737D277}">
      <dsp:nvSpPr>
        <dsp:cNvPr id="0" name=""/>
        <dsp:cNvSpPr/>
      </dsp:nvSpPr>
      <dsp:spPr>
        <a:xfrm>
          <a:off x="0" y="2675674"/>
          <a:ext cx="7012370" cy="646425"/>
        </a:xfrm>
        <a:prstGeom prst="roundRect">
          <a:avLst/>
        </a:prstGeom>
        <a:gradFill rotWithShape="0">
          <a:gsLst>
            <a:gs pos="0">
              <a:schemeClr val="accent2">
                <a:hueOff val="604797"/>
                <a:satOff val="-9193"/>
                <a:lumOff val="8105"/>
                <a:alphaOff val="0"/>
                <a:tint val="98000"/>
                <a:lumMod val="110000"/>
              </a:schemeClr>
            </a:gs>
            <a:gs pos="84000">
              <a:schemeClr val="accent2">
                <a:hueOff val="604797"/>
                <a:satOff val="-9193"/>
                <a:lumOff val="81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Account for vacancy rates</a:t>
          </a:r>
        </a:p>
      </dsp:txBody>
      <dsp:txXfrm>
        <a:off x="31556" y="2707230"/>
        <a:ext cx="6949258" cy="583313"/>
      </dsp:txXfrm>
    </dsp:sp>
    <dsp:sp modelId="{E27B44DF-EABD-7043-B09B-79CA73E90419}">
      <dsp:nvSpPr>
        <dsp:cNvPr id="0" name=""/>
        <dsp:cNvSpPr/>
      </dsp:nvSpPr>
      <dsp:spPr>
        <a:xfrm>
          <a:off x="0" y="3322099"/>
          <a:ext cx="7012370" cy="65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1.7% for properties under .5 miles from campus (adjusted by .3 miles for campus size)</a:t>
          </a:r>
        </a:p>
        <a:p>
          <a:pPr marL="114300" lvl="1" indent="-114300" algn="l" defTabSz="577850">
            <a:lnSpc>
              <a:spcPct val="90000"/>
            </a:lnSpc>
            <a:spcBef>
              <a:spcPct val="0"/>
            </a:spcBef>
            <a:spcAft>
              <a:spcPct val="20000"/>
            </a:spcAft>
            <a:buChar char="•"/>
          </a:pPr>
          <a:r>
            <a:rPr lang="en-US" sz="1300" kern="1200"/>
            <a:t>2.5% for distance between .5 miles and 1 mile from campus (adjusted by .3 miles for campus size)</a:t>
          </a:r>
        </a:p>
        <a:p>
          <a:pPr marL="114300" lvl="1" indent="-114300" algn="l" defTabSz="577850">
            <a:lnSpc>
              <a:spcPct val="90000"/>
            </a:lnSpc>
            <a:spcBef>
              <a:spcPct val="0"/>
            </a:spcBef>
            <a:spcAft>
              <a:spcPct val="20000"/>
            </a:spcAft>
            <a:buChar char="•"/>
          </a:pPr>
          <a:r>
            <a:rPr lang="en-US" sz="1300" kern="1200"/>
            <a:t>7% for houses 1 mile from campus or higher</a:t>
          </a:r>
        </a:p>
      </dsp:txBody>
      <dsp:txXfrm>
        <a:off x="0" y="3322099"/>
        <a:ext cx="7012370" cy="651014"/>
      </dsp:txXfrm>
    </dsp:sp>
    <dsp:sp modelId="{6EA1B9E6-A6D0-F847-A516-73AF0FD03D87}">
      <dsp:nvSpPr>
        <dsp:cNvPr id="0" name=""/>
        <dsp:cNvSpPr/>
      </dsp:nvSpPr>
      <dsp:spPr>
        <a:xfrm>
          <a:off x="0" y="3973114"/>
          <a:ext cx="7012370" cy="646425"/>
        </a:xfrm>
        <a:prstGeom prst="roundRect">
          <a:avLst/>
        </a:prstGeom>
        <a:gradFill rotWithShape="0">
          <a:gsLst>
            <a:gs pos="0">
              <a:schemeClr val="accent2">
                <a:hueOff val="907195"/>
                <a:satOff val="-13789"/>
                <a:lumOff val="12157"/>
                <a:alphaOff val="0"/>
                <a:tint val="98000"/>
                <a:lumMod val="110000"/>
              </a:schemeClr>
            </a:gs>
            <a:gs pos="84000">
              <a:schemeClr val="accent2">
                <a:hueOff val="907195"/>
                <a:satOff val="-13789"/>
                <a:lumOff val="1215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Observe that all these factors, as well as factors that determined the price prediction, will have an impact on profitability from student rentals.  </a:t>
          </a:r>
        </a:p>
      </dsp:txBody>
      <dsp:txXfrm>
        <a:off x="31556" y="4004670"/>
        <a:ext cx="6949258" cy="583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39469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8/25/22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for students</a:t>
            </a: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Returns distribution</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lvl="1">
              <a:lnSpc>
                <a:spcPct val="90000"/>
              </a:lnSpc>
            </a:pPr>
            <a:endParaRPr lang="en-US" sz="1300" dirty="0">
              <a:solidFill>
                <a:schemeClr val="bg1"/>
              </a:solidFill>
              <a:latin typeface="Helvetica Neue" panose="02000503000000020004" pitchFamily="2" charset="0"/>
            </a:endParaRPr>
          </a:p>
          <a:p>
            <a:pPr>
              <a:lnSpc>
                <a:spcPct val="90000"/>
              </a:lnSpc>
            </a:pPr>
            <a:r>
              <a:rPr lang="en-US" sz="1600" dirty="0">
                <a:solidFill>
                  <a:schemeClr val="bg1"/>
                </a:solidFill>
              </a:rPr>
              <a:t>Consult with real estate professionals before using the model in production</a:t>
            </a:r>
          </a:p>
          <a:p>
            <a:pPr marL="324000" lvl="1" indent="0">
              <a:lnSpc>
                <a:spcPct val="90000"/>
              </a:lnSpc>
              <a:buNone/>
            </a:pPr>
            <a:endParaRPr lang="en-US" sz="1300" dirty="0">
              <a:solidFill>
                <a:schemeClr val="bg1"/>
              </a:solidFill>
              <a:latin typeface="Helvetica Neue" panose="02000503000000020004" pitchFamily="2" charset="0"/>
            </a:endParaRP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a:bodyPr>
          <a:lstStyle/>
          <a:p>
            <a:r>
              <a:rPr lang="en-US" dirty="0">
                <a:solidFill>
                  <a:schemeClr val="bg1"/>
                </a:solidFill>
              </a:rPr>
              <a:t>Deployed at </a:t>
            </a:r>
            <a:r>
              <a:rPr lang="en-US" dirty="0">
                <a:solidFill>
                  <a:srgbClr val="00B0F0"/>
                </a:solidFill>
                <a:hlinkClick r:id="rId2">
                  <a:extLst>
                    <a:ext uri="{A12FA001-AC4F-418D-AE19-62706E023703}">
                      <ahyp:hlinkClr xmlns:ahyp="http://schemas.microsoft.com/office/drawing/2018/hyperlinkcolor" val="tx"/>
                    </a:ext>
                  </a:extLst>
                </a:hlinkClick>
              </a:rPr>
              <a:t>https://ames-app.herokuapp.com/</a:t>
            </a:r>
            <a:endParaRPr lang="en-US" dirty="0">
              <a:solidFill>
                <a:srgbClr val="00B0F0"/>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a:t>
            </a:r>
          </a:p>
          <a:p>
            <a:r>
              <a:rPr lang="en-US" dirty="0">
                <a:solidFill>
                  <a:schemeClr val="bg1"/>
                </a:solidFill>
              </a:rPr>
              <a:t>Expensive houses often show up in red due to lower suitability for student housing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lstStyle/>
          <a:p>
            <a:r>
              <a:rPr lang="en-US" dirty="0"/>
              <a:t>Consult with  real estate agents regarding refining the NOI and cap rate calculations</a:t>
            </a:r>
          </a:p>
          <a:p>
            <a:pPr lvl="1"/>
            <a:r>
              <a:rPr lang="en-US" dirty="0"/>
              <a:t>I did the calculations based on the number of rooms.  It could be that the overall area is of more importance for certain types of houses as the general living area can be partitioned into rooms for students.</a:t>
            </a:r>
          </a:p>
          <a:p>
            <a:pPr lvl="1"/>
            <a:r>
              <a:rPr lang="en-US" dirty="0"/>
              <a:t>While I did my best on cost and expected revenue calculations, I may have overestimated the cost and underestimated the expected rent per room</a:t>
            </a:r>
          </a:p>
          <a:p>
            <a:r>
              <a:rPr lang="en-US" dirty="0"/>
              <a:t>Build a more sophisticated app permitting identification of factors that could lead to greatest cap rate improvement for each house. </a:t>
            </a:r>
          </a:p>
          <a:p>
            <a:r>
              <a:rPr lang="en-US" dirty="0"/>
              <a:t>Identify a database with telephone numbers and add these to the app for realtor’s convenience</a:t>
            </a:r>
          </a:p>
          <a:p>
            <a:endParaRPr lang="en-US" dirty="0"/>
          </a:p>
        </p:txBody>
      </p:sp>
    </p:spTree>
    <p:extLst>
      <p:ext uri="{BB962C8B-B14F-4D97-AF65-F5344CB8AC3E}">
        <p14:creationId xmlns:p14="http://schemas.microsoft.com/office/powerpoint/2010/main" val="143747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solidFill>
                  <a:schemeClr val="tx2"/>
                </a:solidFill>
              </a:rPr>
              <a:t>rfs, xgb,Catboost shap values</a:t>
            </a:r>
            <a:endParaRPr lang="en-US" sz="3600" dirty="0">
              <a:solidFill>
                <a:srgbClr val="FFFFFF"/>
              </a:solidFill>
            </a:endParaRPr>
          </a:p>
        </p:txBody>
      </p:sp>
      <p:pic>
        <p:nvPicPr>
          <p:cNvPr id="4" name="Content Placeholder 3">
            <a:extLst>
              <a:ext uri="{FF2B5EF4-FFF2-40B4-BE49-F238E27FC236}">
                <a16:creationId xmlns:a16="http://schemas.microsoft.com/office/drawing/2014/main" id="{3ACCC76E-4CD0-02EA-1308-D456CBE9F51B}"/>
              </a:ext>
            </a:extLst>
          </p:cNvPr>
          <p:cNvPicPr>
            <a:picLocks noGrp="1" noChangeAspect="1"/>
          </p:cNvPicPr>
          <p:nvPr>
            <p:ph idx="1"/>
          </p:nvPr>
        </p:nvPicPr>
        <p:blipFill>
          <a:blip r:embed="rId3"/>
          <a:stretch>
            <a:fillRect/>
          </a:stretch>
        </p:blipFill>
        <p:spPr>
          <a:xfrm>
            <a:off x="1061332" y="974331"/>
            <a:ext cx="2471799" cy="3042215"/>
          </a:xfrm>
          <a:prstGeom prst="rect">
            <a:avLst/>
          </a:prstGeom>
        </p:spPr>
      </p:pic>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4"/>
          <a:stretch>
            <a:fillRect/>
          </a:stretch>
        </p:blipFill>
        <p:spPr>
          <a:xfrm>
            <a:off x="4851494" y="974331"/>
            <a:ext cx="2494616" cy="3042215"/>
          </a:xfrm>
          <a:prstGeom prst="rect">
            <a:avLst/>
          </a:prstGeom>
        </p:spPr>
      </p:pic>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4"/>
          <a:stretch>
            <a:fillRect/>
          </a:stretch>
        </p:blipFill>
        <p:spPr>
          <a:xfrm>
            <a:off x="8639760" y="974331"/>
            <a:ext cx="2494616" cy="3042215"/>
          </a:xfrm>
          <a:prstGeom prst="rect">
            <a:avLst/>
          </a:prstGeom>
        </p:spPr>
      </p:pic>
    </p:spTree>
    <p:extLst>
      <p:ext uri="{BB962C8B-B14F-4D97-AF65-F5344CB8AC3E}">
        <p14:creationId xmlns:p14="http://schemas.microsoft.com/office/powerpoint/2010/main" val="93601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4BB52D-F97A-A289-D7CF-1B4F838562B6}"/>
              </a:ext>
            </a:extLst>
          </p:cNvPr>
          <p:cNvSpPr>
            <a:spLocks noGrp="1"/>
          </p:cNvSpPr>
          <p:nvPr>
            <p:ph type="title"/>
          </p:nvPr>
        </p:nvSpPr>
        <p:spPr>
          <a:xfrm>
            <a:off x="601255" y="702156"/>
            <a:ext cx="3409783" cy="1013800"/>
          </a:xfrm>
        </p:spPr>
        <p:txBody>
          <a:bodyPr>
            <a:normAutofit/>
          </a:bodyPr>
          <a:lstStyle/>
          <a:p>
            <a:r>
              <a:rPr lang="en-US" dirty="0"/>
              <a:t>Fred house price index</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0CC6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C03516-537B-52E8-3ECE-3240FF372129}"/>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stayed relatively constant during the crisis, helping future generalizability of the analyses</a:t>
            </a:r>
          </a:p>
          <a:p>
            <a:r>
              <a:rPr lang="en-US" dirty="0">
                <a:solidFill>
                  <a:schemeClr val="bg1"/>
                </a:solidFill>
              </a:rPr>
              <a:t>Source: https://</a:t>
            </a:r>
            <a:r>
              <a:rPr lang="en-US" dirty="0" err="1">
                <a:solidFill>
                  <a:schemeClr val="bg1"/>
                </a:solidFill>
              </a:rPr>
              <a:t>fred.stlouisfed.org</a:t>
            </a:r>
            <a:r>
              <a:rPr lang="en-US" dirty="0">
                <a:solidFill>
                  <a:schemeClr val="bg1"/>
                </a:solidFill>
              </a:rPr>
              <a:t>/series/IASTHPI</a:t>
            </a:r>
          </a:p>
        </p:txBody>
      </p:sp>
      <p:pic>
        <p:nvPicPr>
          <p:cNvPr id="4" name="Content Placeholder 3">
            <a:extLst>
              <a:ext uri="{FF2B5EF4-FFF2-40B4-BE49-F238E27FC236}">
                <a16:creationId xmlns:a16="http://schemas.microsoft.com/office/drawing/2014/main" id="{071531BD-2A49-66EF-F2D8-676C2C86960D}"/>
              </a:ext>
            </a:extLst>
          </p:cNvPr>
          <p:cNvPicPr>
            <a:picLocks noChangeAspect="1"/>
          </p:cNvPicPr>
          <p:nvPr/>
        </p:nvPicPr>
        <p:blipFill>
          <a:blip r:embed="rId2"/>
          <a:stretch>
            <a:fillRect/>
          </a:stretch>
        </p:blipFill>
        <p:spPr>
          <a:xfrm>
            <a:off x="4791522" y="2108902"/>
            <a:ext cx="6489819" cy="2660826"/>
          </a:xfrm>
          <a:prstGeom prst="rect">
            <a:avLst/>
          </a:prstGeom>
        </p:spPr>
      </p:pic>
    </p:spTree>
    <p:extLst>
      <p:ext uri="{BB962C8B-B14F-4D97-AF65-F5344CB8AC3E}">
        <p14:creationId xmlns:p14="http://schemas.microsoft.com/office/powerpoint/2010/main" val="76782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r>
              <a:rPr lang="en-US" dirty="0"/>
              <a:t>Ames crime map</a:t>
            </a:r>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r>
              <a:rPr lang="en-US" dirty="0"/>
              <a:t>Ames property prices map</a:t>
            </a:r>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$450-500/room):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sz="2000" dirty="0"/>
                  <a:t>Preliminary visualizations and missing value imputation</a:t>
                </a:r>
              </a:p>
              <a:p>
                <a:r>
                  <a:rPr lang="en-US" sz="2000" dirty="0"/>
                  <a:t>Add location variables</a:t>
                </a:r>
              </a:p>
              <a:p>
                <a:r>
                  <a:rPr lang="en-US" sz="2000" dirty="0"/>
                  <a:t>Train a few tree-based models to discover key features found by these models </a:t>
                </a:r>
              </a:p>
              <a:p>
                <a:r>
                  <a:rPr lang="en-US" sz="2000" dirty="0"/>
                  <a:t>Attempt to use these features for linear regression, then train a regularized linear regression model (decide not to use it because of concerns regarding assumption violations)</a:t>
                </a:r>
              </a:p>
              <a:p>
                <a:r>
                  <a:rPr lang="en-US" sz="2000" dirty="0"/>
                  <a:t>Blend the tree-based models to make final  predictions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𝑅</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r>
                  <a:rPr lang="en-US" sz="2000" dirty="0"/>
                  <a:t>=.932, much higher before duplicate removal)</a:t>
                </a:r>
              </a:p>
              <a:p>
                <a:r>
                  <a:rPr lang="en-US" sz="2000" dirty="0"/>
                  <a:t>Calculate cap rate based on real estate studies</a:t>
                </a:r>
              </a:p>
              <a:p>
                <a:r>
                  <a:rPr lang="en-US" sz="2000" dirty="0"/>
                  <a:t>Build and deploy an app to help real estate investors</a:t>
                </a:r>
              </a:p>
            </p:txBody>
          </p:sp>
        </mc:Choice>
        <mc:Fallback>
          <p:sp>
            <p:nvSpPr>
              <p:cNvPr id="3" name="Content Placeholder 2">
                <a:extLst>
                  <a:ext uri="{FF2B5EF4-FFF2-40B4-BE49-F238E27FC236}">
                    <a16:creationId xmlns:a16="http://schemas.microsoft.com/office/drawing/2014/main" id="{AD9F08CD-E43D-803B-AB7C-FF9DB7CCC675}"/>
                  </a:ext>
                </a:extLst>
              </p:cNvPr>
              <p:cNvSpPr>
                <a:spLocks noGrp="1" noRot="1" noChangeAspect="1" noMove="1" noResize="1" noEditPoints="1" noAdjustHandles="1" noChangeArrowheads="1" noChangeShapeType="1" noTextEdit="1"/>
              </p:cNvSpPr>
              <p:nvPr>
                <p:ph idx="1"/>
              </p:nvPr>
            </p:nvSpPr>
            <p:spPr>
              <a:blipFill>
                <a:blip r:embed="rId2"/>
                <a:stretch>
                  <a:fillRect l="-230" t="-687" b="-2749"/>
                </a:stretch>
              </a:blipFill>
            </p:spPr>
            <p:txBody>
              <a:bodyPr/>
              <a:lstStyle/>
              <a:p>
                <a:r>
                  <a:rPr lang="en-US">
                    <a:noFill/>
                  </a:rPr>
                  <a:t> </a:t>
                </a:r>
              </a:p>
            </p:txBody>
          </p:sp>
        </mc:Fallback>
      </mc:AlternateContent>
    </p:spTree>
    <p:extLst>
      <p:ext uri="{BB962C8B-B14F-4D97-AF65-F5344CB8AC3E}">
        <p14:creationId xmlns:p14="http://schemas.microsoft.com/office/powerpoint/2010/main" val="39888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dirty="0">
                <a:solidFill>
                  <a:schemeClr val="tx2"/>
                </a:solidFill>
              </a:rPr>
              <a:t>Price vs living area scatter plots </a:t>
            </a:r>
          </a:p>
        </p:txBody>
      </p:sp>
      <p:sp>
        <p:nvSpPr>
          <p:cNvPr id="17" name="Rectangle 16">
            <a:extLst>
              <a:ext uri="{FF2B5EF4-FFF2-40B4-BE49-F238E27FC236}">
                <a16:creationId xmlns:a16="http://schemas.microsoft.com/office/drawing/2014/main" id="{B6E3E942-D757-48B7-A86E-C822F05B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B4AF14A-31FA-4698-8BB4-8AF2B026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A7D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3AFF310-4012-46C4-9252-AD69BA7A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 at larger living areas</a:t>
            </a:r>
          </a:p>
          <a:p>
            <a:pPr>
              <a:buClr>
                <a:srgbClr val="69A7D0"/>
              </a:buClr>
            </a:pPr>
            <a:r>
              <a:rPr lang="en-US" dirty="0"/>
              <a:t>For ease of interpretation, will use the log-linear form rather than the log-log form for the linear regression model</a:t>
            </a:r>
          </a:p>
        </p:txBody>
      </p:sp>
      <p:sp>
        <p:nvSpPr>
          <p:cNvPr id="23" name="Rectangle 22">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sp>
        <p:nvSpPr>
          <p:cNvPr id="25" name="Rectangle 24">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sp>
        <p:nvSpPr>
          <p:cNvPr id="27" name="Rectangle 26">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p:txBody>
      </p:sp>
      <p:pic>
        <p:nvPicPr>
          <p:cNvPr id="4" name="Content Placeholder 3">
            <a:extLst>
              <a:ext uri="{FF2B5EF4-FFF2-40B4-BE49-F238E27FC236}">
                <a16:creationId xmlns:a16="http://schemas.microsoft.com/office/drawing/2014/main" id="{EE360CBE-86FD-8FAB-11F5-F003F65817A3}"/>
              </a:ext>
            </a:extLst>
          </p:cNvPr>
          <p:cNvPicPr>
            <a:picLocks noChangeAspect="1"/>
          </p:cNvPicPr>
          <p:nvPr/>
        </p:nvPicPr>
        <p:blipFill>
          <a:blip r:embed="rId2"/>
          <a:stretch>
            <a:fillRect/>
          </a:stretch>
        </p:blipFill>
        <p:spPr>
          <a:xfrm>
            <a:off x="4791522" y="1224664"/>
            <a:ext cx="6489819" cy="4429301"/>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601255" y="735495"/>
            <a:ext cx="3409783" cy="1133061"/>
          </a:xfrm>
        </p:spPr>
        <p:txBody>
          <a:bodyPr vert="horz" lIns="91440" tIns="45720" rIns="91440" bIns="45720" rtlCol="0">
            <a:normAutofit fontScale="90000"/>
          </a:bodyPr>
          <a:lstStyle/>
          <a:p>
            <a:r>
              <a:rPr lang="en-US" dirty="0"/>
              <a:t>Feature </a:t>
            </a:r>
            <a:r>
              <a:rPr lang="en-US" sz="2700" dirty="0" err="1"/>
              <a:t>importances</a:t>
            </a:r>
            <a:r>
              <a:rPr lang="en-US" sz="27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601255" y="1964168"/>
            <a:ext cx="3409782" cy="4036582"/>
          </a:xfrm>
        </p:spPr>
        <p:txBody>
          <a:bodyPr>
            <a:normAutofit/>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but all models also relied on the more granular latitude and longitude variables</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extLst>
              <p:ext uri="{D42A27DB-BD31-4B8C-83A1-F6EECF244321}">
                <p14:modId xmlns:p14="http://schemas.microsoft.com/office/powerpoint/2010/main" val="3724137207"/>
              </p:ext>
            </p:extLst>
          </p:nvPr>
        </p:nvGraphicFramePr>
        <p:xfrm>
          <a:off x="4308733" y="735495"/>
          <a:ext cx="7440890" cy="5669832"/>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297693">
                <a:tc>
                  <a:txBody>
                    <a:bodyPr/>
                    <a:lstStyle/>
                    <a:p>
                      <a:r>
                        <a:rPr lang="en-US" sz="600" b="0" cap="none" spc="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0" cap="none" spc="0" err="1">
                          <a:solidFill>
                            <a:schemeClr val="bg1"/>
                          </a:solidFill>
                        </a:rPr>
                        <a:t>CatBoost</a:t>
                      </a:r>
                      <a:r>
                        <a:rPr lang="en-US" sz="600" b="0" cap="none" spc="0">
                          <a:solidFill>
                            <a:schemeClr val="bg1"/>
                          </a:solidFill>
                        </a:rPr>
                        <a:t> (R2:</a:t>
                      </a:r>
                      <a:r>
                        <a:rPr lang="en-US" sz="600"/>
                        <a:t>0.92275 (no </a:t>
                      </a:r>
                      <a:r>
                        <a:rPr lang="en-US" sz="600" err="1"/>
                        <a:t>dupl</a:t>
                      </a:r>
                      <a:r>
                        <a:rPr lang="en-US" sz="600"/>
                        <a:t>)</a:t>
                      </a:r>
                      <a:r>
                        <a:rPr lang="en-US" sz="600" b="0" cap="none" spc="0">
                          <a:solidFill>
                            <a:schemeClr val="bg1"/>
                          </a:solidFill>
                        </a:rPr>
                        <a:t>/ 0.95 (</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600" b="0" cap="none" spc="0" err="1">
                          <a:solidFill>
                            <a:schemeClr val="bg1"/>
                          </a:solidFill>
                        </a:rPr>
                        <a:t>XGBoost</a:t>
                      </a:r>
                      <a:r>
                        <a:rPr lang="en-US" sz="600" b="0" cap="none" spc="0">
                          <a:solidFill>
                            <a:schemeClr val="bg1"/>
                          </a:solidFill>
                        </a:rPr>
                        <a:t> (R2: 0.93174/.95(</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192991">
                <a:tc>
                  <a:txBody>
                    <a:bodyPr/>
                    <a:lstStyle/>
                    <a:p>
                      <a:r>
                        <a:rPr lang="en-US" sz="1600" dirty="0" err="1"/>
                        <a:t>OverallQual</a:t>
                      </a:r>
                      <a:r>
                        <a:rPr lang="en-US" sz="1600" dirty="0"/>
                        <a:t> 0.555752 </a:t>
                      </a:r>
                    </a:p>
                    <a:p>
                      <a:r>
                        <a:rPr lang="en-US" sz="1600" dirty="0" err="1"/>
                        <a:t>GrLivArea</a:t>
                      </a:r>
                      <a:r>
                        <a:rPr lang="en-US" sz="1600" dirty="0"/>
                        <a:t> 0.138248 </a:t>
                      </a:r>
                    </a:p>
                    <a:p>
                      <a:r>
                        <a:rPr lang="en-US" sz="1600" dirty="0"/>
                        <a:t>1stFlrSF 0.051820 </a:t>
                      </a:r>
                    </a:p>
                    <a:p>
                      <a:r>
                        <a:rPr lang="en-US" sz="1600" dirty="0" err="1"/>
                        <a:t>TotalBsmtSF</a:t>
                      </a:r>
                      <a:r>
                        <a:rPr lang="en-US" sz="1600" dirty="0"/>
                        <a:t> 0.030623 </a:t>
                      </a:r>
                    </a:p>
                    <a:p>
                      <a:r>
                        <a:rPr lang="en-US" sz="1600" dirty="0" err="1"/>
                        <a:t>GarageArea</a:t>
                      </a:r>
                      <a:r>
                        <a:rPr lang="en-US" sz="1600" dirty="0"/>
                        <a:t> 0.028397 </a:t>
                      </a:r>
                    </a:p>
                    <a:p>
                      <a:r>
                        <a:rPr lang="en-US" sz="1600" dirty="0"/>
                        <a:t>BsmtFinSF1 0.024851 </a:t>
                      </a:r>
                    </a:p>
                    <a:p>
                      <a:r>
                        <a:rPr lang="en-US" sz="1600" dirty="0" err="1"/>
                        <a:t>LotArea</a:t>
                      </a:r>
                      <a:r>
                        <a:rPr lang="en-US" sz="1600" dirty="0"/>
                        <a:t> 0.011924 </a:t>
                      </a:r>
                    </a:p>
                    <a:p>
                      <a:r>
                        <a:rPr lang="en-US" sz="1600" dirty="0"/>
                        <a:t>2ndFlrSF 0.011556 </a:t>
                      </a:r>
                    </a:p>
                    <a:p>
                      <a:r>
                        <a:rPr lang="en-US" sz="1600" dirty="0" err="1"/>
                        <a:t>FullBath</a:t>
                      </a:r>
                      <a:r>
                        <a:rPr lang="en-US" sz="1600" dirty="0"/>
                        <a:t> 0.011551 </a:t>
                      </a:r>
                    </a:p>
                    <a:p>
                      <a:r>
                        <a:rPr lang="en-US" sz="1600" dirty="0" err="1"/>
                        <a:t>GarageCars</a:t>
                      </a:r>
                      <a:r>
                        <a:rPr lang="en-US" sz="1600" dirty="0"/>
                        <a:t> 0.009987 </a:t>
                      </a:r>
                    </a:p>
                    <a:p>
                      <a:r>
                        <a:rPr lang="en-US" sz="1600" dirty="0" err="1"/>
                        <a:t>YearBuilt</a:t>
                      </a:r>
                      <a:r>
                        <a:rPr lang="en-US" sz="1600" dirty="0"/>
                        <a:t> 0.008160 </a:t>
                      </a:r>
                    </a:p>
                    <a:p>
                      <a:r>
                        <a:rPr lang="en-US" sz="1600" dirty="0" err="1"/>
                        <a:t>MasVnrArea</a:t>
                      </a:r>
                      <a:r>
                        <a:rPr lang="en-US" sz="1600" dirty="0"/>
                        <a:t> 0.006633 </a:t>
                      </a:r>
                    </a:p>
                    <a:p>
                      <a:r>
                        <a:rPr lang="en-US" sz="1600" dirty="0" err="1"/>
                        <a:t>YearRemodAdd</a:t>
                      </a:r>
                      <a:r>
                        <a:rPr lang="en-US" sz="1600" dirty="0"/>
                        <a:t> 0.006391 </a:t>
                      </a:r>
                    </a:p>
                    <a:p>
                      <a:r>
                        <a:rPr lang="en-US" sz="1600" dirty="0"/>
                        <a:t>lats 0.005636 </a:t>
                      </a:r>
                    </a:p>
                    <a:p>
                      <a:r>
                        <a:rPr lang="en-US" sz="1600" dirty="0" err="1"/>
                        <a:t>LotFrontage</a:t>
                      </a:r>
                      <a:r>
                        <a:rPr lang="en-US" sz="1600" dirty="0"/>
                        <a:t> 0.005449 </a:t>
                      </a:r>
                    </a:p>
                    <a:p>
                      <a:r>
                        <a:rPr lang="en-US" sz="1600" dirty="0" err="1"/>
                        <a:t>KitchenQual</a:t>
                      </a:r>
                      <a:r>
                        <a:rPr lang="en-US" sz="1600" dirty="0"/>
                        <a:t> 0.005060 </a:t>
                      </a:r>
                    </a:p>
                    <a:p>
                      <a:r>
                        <a:rPr lang="en-US" sz="1600" dirty="0"/>
                        <a:t>longs 0.005030 </a:t>
                      </a:r>
                    </a:p>
                    <a:p>
                      <a:r>
                        <a:rPr lang="en-US" sz="1600" dirty="0" err="1"/>
                        <a:t>OverallCond</a:t>
                      </a:r>
                      <a:r>
                        <a:rPr lang="en-US" sz="1600" dirty="0"/>
                        <a:t> 0.004534 </a:t>
                      </a:r>
                    </a:p>
                    <a:p>
                      <a:r>
                        <a:rPr lang="en-US" sz="1600" dirty="0" err="1"/>
                        <a:t>BsmtUnfSF</a:t>
                      </a:r>
                      <a:r>
                        <a:rPr lang="en-US" sz="1600" dirty="0"/>
                        <a:t> 0.004444 </a:t>
                      </a:r>
                    </a:p>
                    <a:p>
                      <a:r>
                        <a:rPr lang="en-US" sz="1600" dirty="0" err="1"/>
                        <a:t>GarageFinish</a:t>
                      </a:r>
                      <a:r>
                        <a:rPr lang="en-US" sz="1600" dirty="0"/>
                        <a:t> 0.004428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18.754183 </a:t>
                      </a:r>
                    </a:p>
                    <a:p>
                      <a:r>
                        <a:rPr lang="en-US" sz="1600" dirty="0" err="1"/>
                        <a:t>GrLivArea</a:t>
                      </a:r>
                      <a:r>
                        <a:rPr lang="en-US" sz="1600" dirty="0"/>
                        <a:t> 15.497276 </a:t>
                      </a:r>
                    </a:p>
                    <a:p>
                      <a:r>
                        <a:rPr lang="en-US" sz="1600" dirty="0"/>
                        <a:t>1stFlrSF 5.126514 </a:t>
                      </a:r>
                    </a:p>
                    <a:p>
                      <a:r>
                        <a:rPr lang="en-US" sz="1600" dirty="0" err="1"/>
                        <a:t>TotalBsmtSF</a:t>
                      </a:r>
                      <a:r>
                        <a:rPr lang="en-US" sz="1600" dirty="0"/>
                        <a:t> 4.201394 </a:t>
                      </a:r>
                    </a:p>
                    <a:p>
                      <a:r>
                        <a:rPr lang="en-US" sz="1600" dirty="0"/>
                        <a:t>BsmtFinSF1 4.047372 </a:t>
                      </a:r>
                    </a:p>
                    <a:p>
                      <a:r>
                        <a:rPr lang="en-US" sz="1600" dirty="0" err="1"/>
                        <a:t>KitchenQual</a:t>
                      </a:r>
                      <a:r>
                        <a:rPr lang="en-US" sz="1600" dirty="0"/>
                        <a:t> 3.025626 </a:t>
                      </a:r>
                    </a:p>
                    <a:p>
                      <a:r>
                        <a:rPr lang="en-US" sz="1600" dirty="0"/>
                        <a:t>Fireplaces 2.791535 </a:t>
                      </a:r>
                    </a:p>
                    <a:p>
                      <a:r>
                        <a:rPr lang="en-US" sz="1600" dirty="0" err="1"/>
                        <a:t>LotArea</a:t>
                      </a:r>
                      <a:r>
                        <a:rPr lang="en-US" sz="1600" dirty="0"/>
                        <a:t> 2.785231 </a:t>
                      </a:r>
                    </a:p>
                    <a:p>
                      <a:r>
                        <a:rPr lang="en-US" sz="1600" dirty="0" err="1"/>
                        <a:t>GarageArea</a:t>
                      </a:r>
                      <a:r>
                        <a:rPr lang="en-US" sz="1600" dirty="0"/>
                        <a:t> 2.626287 </a:t>
                      </a:r>
                    </a:p>
                    <a:p>
                      <a:r>
                        <a:rPr lang="en-US" sz="1600" dirty="0"/>
                        <a:t>2ndFlrSF 2.542275 </a:t>
                      </a:r>
                    </a:p>
                    <a:p>
                      <a:r>
                        <a:rPr lang="en-US" sz="1600" dirty="0" err="1"/>
                        <a:t>YearBuilt</a:t>
                      </a:r>
                      <a:r>
                        <a:rPr lang="en-US" sz="1600" dirty="0"/>
                        <a:t> 2.440147 </a:t>
                      </a:r>
                    </a:p>
                    <a:p>
                      <a:r>
                        <a:rPr lang="en-US" sz="1600" dirty="0" err="1"/>
                        <a:t>GarageCars</a:t>
                      </a:r>
                      <a:r>
                        <a:rPr lang="en-US" sz="1600" dirty="0"/>
                        <a:t> 2.183048 </a:t>
                      </a:r>
                    </a:p>
                    <a:p>
                      <a:r>
                        <a:rPr lang="en-US" sz="1600" dirty="0" err="1"/>
                        <a:t>YearRemodAdd</a:t>
                      </a:r>
                      <a:r>
                        <a:rPr lang="en-US" sz="1600" dirty="0"/>
                        <a:t> 2.048334 </a:t>
                      </a:r>
                    </a:p>
                    <a:p>
                      <a:r>
                        <a:rPr lang="en-US" sz="1600" dirty="0" err="1"/>
                        <a:t>OverallCond</a:t>
                      </a:r>
                      <a:r>
                        <a:rPr lang="en-US" sz="1600" dirty="0"/>
                        <a:t> 1.775863</a:t>
                      </a:r>
                    </a:p>
                    <a:p>
                      <a:r>
                        <a:rPr lang="en-US" sz="1600" dirty="0"/>
                        <a:t> </a:t>
                      </a:r>
                      <a:r>
                        <a:rPr lang="en-US" sz="1600" dirty="0" err="1"/>
                        <a:t>BsmtQual</a:t>
                      </a:r>
                      <a:r>
                        <a:rPr lang="en-US" sz="1600" dirty="0"/>
                        <a:t> 1.716422 </a:t>
                      </a:r>
                    </a:p>
                    <a:p>
                      <a:r>
                        <a:rPr lang="en-US" sz="1600" dirty="0" err="1"/>
                        <a:t>ExterQual</a:t>
                      </a:r>
                      <a:r>
                        <a:rPr lang="en-US" sz="1600" dirty="0"/>
                        <a:t> 1.515279 </a:t>
                      </a:r>
                    </a:p>
                    <a:p>
                      <a:r>
                        <a:rPr lang="en-US" sz="1600" dirty="0" err="1"/>
                        <a:t>GarageType</a:t>
                      </a:r>
                      <a:r>
                        <a:rPr lang="en-US" sz="1600" dirty="0"/>
                        <a:t> 1.418953 </a:t>
                      </a:r>
                    </a:p>
                    <a:p>
                      <a:r>
                        <a:rPr lang="en-US" sz="1600" dirty="0" err="1"/>
                        <a:t>FullBath</a:t>
                      </a:r>
                      <a:r>
                        <a:rPr lang="en-US" sz="1600" dirty="0"/>
                        <a:t> 1.385398 </a:t>
                      </a:r>
                    </a:p>
                    <a:p>
                      <a:r>
                        <a:rPr lang="en-US" sz="1600" dirty="0" err="1"/>
                        <a:t>GarageYrBlt</a:t>
                      </a:r>
                      <a:r>
                        <a:rPr lang="en-US" sz="1600" dirty="0"/>
                        <a:t> 1.384613 </a:t>
                      </a:r>
                    </a:p>
                    <a:p>
                      <a:r>
                        <a:rPr lang="en-US" sz="1600" dirty="0" err="1"/>
                        <a:t>HalfBath</a:t>
                      </a:r>
                      <a:r>
                        <a:rPr lang="en-US" sz="1600" dirty="0"/>
                        <a:t> 1.312559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0.227648 </a:t>
                      </a:r>
                    </a:p>
                    <a:p>
                      <a:r>
                        <a:rPr lang="en-US" sz="1600" dirty="0" err="1"/>
                        <a:t>ExterQual</a:t>
                      </a:r>
                      <a:r>
                        <a:rPr lang="en-US" sz="1600" dirty="0"/>
                        <a:t> 0.200002 </a:t>
                      </a:r>
                    </a:p>
                    <a:p>
                      <a:r>
                        <a:rPr lang="en-US" sz="1600" dirty="0" err="1"/>
                        <a:t>GarageCars</a:t>
                      </a:r>
                      <a:r>
                        <a:rPr lang="en-US" sz="1600" dirty="0"/>
                        <a:t> 0.161469 </a:t>
                      </a:r>
                    </a:p>
                    <a:p>
                      <a:r>
                        <a:rPr lang="en-US" sz="1600" dirty="0" err="1"/>
                        <a:t>KitchenQual</a:t>
                      </a:r>
                      <a:r>
                        <a:rPr lang="en-US" sz="1600" dirty="0"/>
                        <a:t> 0.053119 </a:t>
                      </a:r>
                    </a:p>
                    <a:p>
                      <a:r>
                        <a:rPr lang="en-US" sz="1600" dirty="0" err="1"/>
                        <a:t>BsmtQual</a:t>
                      </a:r>
                      <a:r>
                        <a:rPr lang="en-US" sz="1600" dirty="0"/>
                        <a:t> 0.040191 </a:t>
                      </a:r>
                    </a:p>
                    <a:p>
                      <a:r>
                        <a:rPr lang="en-US" sz="1600" dirty="0" err="1"/>
                        <a:t>GrLivArea</a:t>
                      </a:r>
                      <a:r>
                        <a:rPr lang="en-US" sz="1600" dirty="0"/>
                        <a:t> 0.029050 </a:t>
                      </a:r>
                    </a:p>
                    <a:p>
                      <a:r>
                        <a:rPr lang="en-US" sz="1600" dirty="0"/>
                        <a:t>Fireplaces 0.024213</a:t>
                      </a:r>
                    </a:p>
                    <a:p>
                      <a:r>
                        <a:rPr lang="en-US" sz="1600" dirty="0"/>
                        <a:t> </a:t>
                      </a:r>
                      <a:r>
                        <a:rPr lang="en-US" sz="1600" dirty="0" err="1"/>
                        <a:t>YearBuilt</a:t>
                      </a:r>
                      <a:r>
                        <a:rPr lang="en-US" sz="1600" dirty="0"/>
                        <a:t> 0.022945 </a:t>
                      </a:r>
                    </a:p>
                    <a:p>
                      <a:r>
                        <a:rPr lang="en-US" sz="1600" dirty="0" err="1"/>
                        <a:t>CentralAir</a:t>
                      </a:r>
                      <a:r>
                        <a:rPr lang="en-US" sz="1600" dirty="0"/>
                        <a:t> 0.015570 </a:t>
                      </a:r>
                    </a:p>
                    <a:p>
                      <a:r>
                        <a:rPr lang="en-US" sz="1600" dirty="0" err="1"/>
                        <a:t>FullBath</a:t>
                      </a:r>
                      <a:r>
                        <a:rPr lang="en-US" sz="1600" dirty="0"/>
                        <a:t> 0.015364 </a:t>
                      </a:r>
                    </a:p>
                    <a:p>
                      <a:r>
                        <a:rPr lang="en-US" sz="1600" dirty="0" err="1"/>
                        <a:t>GarageArea</a:t>
                      </a:r>
                      <a:r>
                        <a:rPr lang="en-US" sz="1600" dirty="0"/>
                        <a:t> 0.013840 </a:t>
                      </a:r>
                    </a:p>
                    <a:p>
                      <a:r>
                        <a:rPr lang="en-US" sz="1600" dirty="0" err="1"/>
                        <a:t>GarageFinish</a:t>
                      </a:r>
                      <a:r>
                        <a:rPr lang="en-US" sz="1600" dirty="0"/>
                        <a:t> 0.013713 </a:t>
                      </a:r>
                    </a:p>
                    <a:p>
                      <a:r>
                        <a:rPr lang="en-US" sz="1600" dirty="0"/>
                        <a:t>1stFlrSF 0.013117 </a:t>
                      </a:r>
                    </a:p>
                    <a:p>
                      <a:r>
                        <a:rPr lang="en-US" sz="1600" dirty="0" err="1"/>
                        <a:t>TotalBsmtSF</a:t>
                      </a:r>
                      <a:r>
                        <a:rPr lang="en-US" sz="1600" dirty="0"/>
                        <a:t> 0.012377 </a:t>
                      </a:r>
                    </a:p>
                    <a:p>
                      <a:r>
                        <a:rPr lang="en-US" sz="1600" dirty="0" err="1"/>
                        <a:t>GarageType</a:t>
                      </a:r>
                      <a:r>
                        <a:rPr lang="en-US" sz="1600" dirty="0"/>
                        <a:t> 0.012039 </a:t>
                      </a:r>
                    </a:p>
                    <a:p>
                      <a:r>
                        <a:rPr lang="en-US" sz="1600" dirty="0" err="1"/>
                        <a:t>MissingLoc</a:t>
                      </a:r>
                      <a:r>
                        <a:rPr lang="en-US" sz="1600" dirty="0"/>
                        <a:t> 0.010694 </a:t>
                      </a:r>
                    </a:p>
                    <a:p>
                      <a:r>
                        <a:rPr lang="en-US" sz="1600" dirty="0"/>
                        <a:t>BsmtFinSF1 0.009349 </a:t>
                      </a:r>
                    </a:p>
                    <a:p>
                      <a:r>
                        <a:rPr lang="en-US" sz="1600" dirty="0" err="1"/>
                        <a:t>MSZoning</a:t>
                      </a:r>
                      <a:r>
                        <a:rPr lang="en-US" sz="1600" dirty="0"/>
                        <a:t> 0.007960 </a:t>
                      </a:r>
                    </a:p>
                    <a:p>
                      <a:r>
                        <a:rPr lang="en-US" sz="1600" dirty="0" err="1"/>
                        <a:t>OverallCond</a:t>
                      </a:r>
                      <a:r>
                        <a:rPr lang="en-US" sz="1600" dirty="0"/>
                        <a:t> 0.007506 </a:t>
                      </a:r>
                    </a:p>
                    <a:p>
                      <a:r>
                        <a:rPr lang="en-US" sz="1600" dirty="0"/>
                        <a:t>2ndFlrSF 0.006749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A75-DF08-A919-7333-50BEBD5ED9BF}"/>
              </a:ext>
            </a:extLst>
          </p:cNvPr>
          <p:cNvSpPr>
            <a:spLocks noGrp="1"/>
          </p:cNvSpPr>
          <p:nvPr>
            <p:ph type="title"/>
          </p:nvPr>
        </p:nvSpPr>
        <p:spPr/>
        <p:txBody>
          <a:bodyPr/>
          <a:lstStyle/>
          <a:p>
            <a:r>
              <a:rPr lang="en-US" dirty="0"/>
              <a:t>Other model training considerations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949C85-F568-20B3-B735-AE4BE762761A}"/>
                  </a:ext>
                </a:extLst>
              </p:cNvPr>
              <p:cNvSpPr>
                <a:spLocks noGrp="1"/>
              </p:cNvSpPr>
              <p:nvPr>
                <p:ph idx="1"/>
              </p:nvPr>
            </p:nvSpPr>
            <p:spPr/>
            <p:txBody>
              <a:bodyPr>
                <a:normAutofit fontScale="92500" lnSpcReduction="10000"/>
              </a:bodyPr>
              <a:lstStyle/>
              <a:p>
                <a:r>
                  <a:rPr lang="en-US" sz="2800" dirty="0">
                    <a:solidFill>
                      <a:schemeClr val="tx1"/>
                    </a:solidFill>
                  </a:rPr>
                  <a:t>Given hyperparameter choice, </a:t>
                </a:r>
                <a:r>
                  <a:rPr lang="en-US" sz="2800" dirty="0" err="1">
                    <a:solidFill>
                      <a:schemeClr val="tx1"/>
                    </a:solidFill>
                  </a:rPr>
                  <a:t>XGBoost</a:t>
                </a:r>
                <a:r>
                  <a:rPr lang="en-US" sz="2800" dirty="0">
                    <a:solidFill>
                      <a:schemeClr val="tx1"/>
                    </a:solidFill>
                  </a:rPr>
                  <a:t> was the most accurate model on the data, albeit at the expense of training time</a:t>
                </a:r>
              </a:p>
              <a:p>
                <a:r>
                  <a:rPr lang="en-US" sz="2800" dirty="0" err="1">
                    <a:solidFill>
                      <a:schemeClr val="tx1"/>
                    </a:solidFill>
                  </a:rPr>
                  <a:t>CatBoost</a:t>
                </a:r>
                <a:r>
                  <a:rPr lang="en-US" sz="2800" dirty="0">
                    <a:solidFill>
                      <a:schemeClr val="tx1"/>
                    </a:solidFill>
                  </a:rPr>
                  <a:t> is also highly accurate and would probably be preferable if the dataset were larger due to shorter training time  (training can be done in parallel)</a:t>
                </a:r>
              </a:p>
              <a:p>
                <a:r>
                  <a:rPr lang="en-US" sz="2800" dirty="0">
                    <a:solidFill>
                      <a:schemeClr val="tx1"/>
                    </a:solidFill>
                  </a:rPr>
                  <a:t>Random forest worked best ‘out of the box’</a:t>
                </a:r>
              </a:p>
              <a:p>
                <a:r>
                  <a:rPr lang="en-US" sz="2800" dirty="0">
                    <a:solidFill>
                      <a:schemeClr val="tx1"/>
                    </a:solidFill>
                  </a:rPr>
                  <a:t>An ensemble of the three models had the highest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oMath>
                </a14:m>
                <a:r>
                  <a:rPr lang="en-US" sz="2800" dirty="0">
                    <a:solidFill>
                      <a:schemeClr val="tx1"/>
                    </a:solidFill>
                  </a:rPr>
                  <a:t> (93.2 after duplicate removal)</a:t>
                </a:r>
              </a:p>
              <a:p>
                <a:endParaRPr lang="en-US" dirty="0"/>
              </a:p>
            </p:txBody>
          </p:sp>
        </mc:Choice>
        <mc:Fallback>
          <p:sp>
            <p:nvSpPr>
              <p:cNvPr id="3" name="Content Placeholder 2">
                <a:extLst>
                  <a:ext uri="{FF2B5EF4-FFF2-40B4-BE49-F238E27FC236}">
                    <a16:creationId xmlns:a16="http://schemas.microsoft.com/office/drawing/2014/main" id="{B3949C85-F568-20B3-B735-AE4BE762761A}"/>
                  </a:ext>
                </a:extLst>
              </p:cNvPr>
              <p:cNvSpPr>
                <a:spLocks noGrp="1" noRot="1" noChangeAspect="1" noMove="1" noResize="1" noEditPoints="1" noAdjustHandles="1" noChangeArrowheads="1" noChangeShapeType="1" noTextEdit="1"/>
              </p:cNvSpPr>
              <p:nvPr>
                <p:ph idx="1"/>
              </p:nvPr>
            </p:nvSpPr>
            <p:spPr>
              <a:blipFill>
                <a:blip r:embed="rId2"/>
                <a:stretch>
                  <a:fillRect l="-575" t="-3780" r="-345"/>
                </a:stretch>
              </a:blipFill>
            </p:spPr>
            <p:txBody>
              <a:bodyPr/>
              <a:lstStyle/>
              <a:p>
                <a:r>
                  <a:rPr lang="en-US">
                    <a:noFill/>
                  </a:rPr>
                  <a:t> </a:t>
                </a:r>
              </a:p>
            </p:txBody>
          </p:sp>
        </mc:Fallback>
      </mc:AlternateContent>
    </p:spTree>
    <p:extLst>
      <p:ext uri="{BB962C8B-B14F-4D97-AF65-F5344CB8AC3E}">
        <p14:creationId xmlns:p14="http://schemas.microsoft.com/office/powerpoint/2010/main" val="243877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5" name="Picture 4" descr="Table&#10;&#10;Description automatically generated">
            <a:extLst>
              <a:ext uri="{FF2B5EF4-FFF2-40B4-BE49-F238E27FC236}">
                <a16:creationId xmlns:a16="http://schemas.microsoft.com/office/drawing/2014/main" id="{1DE1D473-784F-9E4C-411C-558F45E12492}"/>
              </a:ext>
            </a:extLst>
          </p:cNvPr>
          <p:cNvPicPr>
            <a:picLocks noChangeAspect="1"/>
          </p:cNvPicPr>
          <p:nvPr/>
        </p:nvPicPr>
        <p:blipFill rotWithShape="1">
          <a:blip r:embed="rId2"/>
          <a:srcRect t="5874" r="1" b="6071"/>
          <a:stretch/>
        </p:blipFill>
        <p:spPr>
          <a:xfrm>
            <a:off x="8042500" y="619432"/>
            <a:ext cx="3702973" cy="5771133"/>
          </a:xfrm>
          <a:prstGeom prst="rect">
            <a:avLst/>
          </a:prstGeom>
        </p:spPr>
      </p:pic>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3"/>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4"/>
          <a:stretch>
            <a:fillRect/>
          </a:stretch>
        </p:blipFill>
        <p:spPr>
          <a:xfrm>
            <a:off x="4223815" y="793595"/>
            <a:ext cx="3741849" cy="2541339"/>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B610-87A3-FDD3-6D9E-4361902BC11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Calculating net operating income Factors</a:t>
            </a:r>
          </a:p>
        </p:txBody>
      </p:sp>
      <p:graphicFrame>
        <p:nvGraphicFramePr>
          <p:cNvPr id="6" name="Content Placeholder 2">
            <a:extLst>
              <a:ext uri="{FF2B5EF4-FFF2-40B4-BE49-F238E27FC236}">
                <a16:creationId xmlns:a16="http://schemas.microsoft.com/office/drawing/2014/main" id="{22D68AB0-A10D-AE9B-D39F-24BDD33AE173}"/>
              </a:ext>
            </a:extLst>
          </p:cNvPr>
          <p:cNvGraphicFramePr>
            <a:graphicFrameLocks noGrp="1"/>
          </p:cNvGraphicFramePr>
          <p:nvPr>
            <p:ph idx="1"/>
            <p:extLst>
              <p:ext uri="{D42A27DB-BD31-4B8C-83A1-F6EECF244321}">
                <p14:modId xmlns:p14="http://schemas.microsoft.com/office/powerpoint/2010/main" val="183844034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088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197-8B50-E414-53F5-49888F1C3C52}"/>
              </a:ext>
            </a:extLst>
          </p:cNvPr>
          <p:cNvSpPr>
            <a:spLocks noGrp="1"/>
          </p:cNvSpPr>
          <p:nvPr>
            <p:ph type="title"/>
          </p:nvPr>
        </p:nvSpPr>
        <p:spPr/>
        <p:txBody>
          <a:bodyPr/>
          <a:lstStyle/>
          <a:p>
            <a:r>
              <a:rPr lang="en-US" dirty="0"/>
              <a:t>calculating Net operating income and cap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F06FB2-9FF7-B436-4731-6EBABF998D9D}"/>
                  </a:ext>
                </a:extLst>
              </p:cNvPr>
              <p:cNvSpPr>
                <a:spLocks noGrp="1"/>
              </p:cNvSpPr>
              <p:nvPr>
                <p:ph idx="1"/>
              </p:nvPr>
            </p:nvSpPr>
            <p:spPr/>
            <p:txBody>
              <a:bodyPr>
                <a:normAutofit/>
              </a:bodyPr>
              <a:lstStyle/>
              <a:p>
                <a:r>
                  <a:rPr lang="en-US" sz="2400" dirty="0"/>
                  <a:t>Net operating income: </a:t>
                </a:r>
              </a:p>
              <a:p>
                <a:pPr lvl="1"/>
                <a14:m>
                  <m:oMath xmlns:m="http://schemas.openxmlformats.org/officeDocument/2006/math">
                    <m:r>
                      <a:rPr lang="en-US" sz="2400" i="1">
                        <a:latin typeface="Cambria Math" panose="02040503050406030204" pitchFamily="18" charset="0"/>
                      </a:rPr>
                      <m:t>𝑁𝑒𝑡𝑂𝑝𝑒𝑟𝑎𝑡𝑖𝑛𝑔𝐼𝑛𝑐𝑜𝑚𝑒</m:t>
                    </m:r>
                    <m:r>
                      <a:rPr lang="en-US" sz="2400" i="1">
                        <a:latin typeface="Cambria Math" panose="02040503050406030204" pitchFamily="18" charset="0"/>
                      </a:rPr>
                      <m:t>=</m:t>
                    </m:r>
                    <m:r>
                      <a:rPr lang="en-US" sz="2400" i="1">
                        <a:latin typeface="Cambria Math" panose="02040503050406030204" pitchFamily="18" charset="0"/>
                      </a:rPr>
                      <m:t>𝐷𝑖𝑠𝑡𝑎𝑛𝑐𝑒𝑃𝑟𝑒𝑚𝑖𝑢𝑚</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($450</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12 </m:t>
                    </m:r>
                    <m:r>
                      <a:rPr lang="en-US" sz="2400" b="0" i="1" smtClean="0">
                        <a:latin typeface="Cambria Math" panose="02040503050406030204" pitchFamily="18" charset="0"/>
                        <a:ea typeface="Cambria Math" panose="02040503050406030204" pitchFamily="18" charset="0"/>
                      </a:rPr>
                      <m:t>𝑚𝑜𝑛𝑡h𝑠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𝑁𝑢𝑚𝑏𝑒𝑟𝑂𝑓𝐵𝑒𝑑𝑟𝑜𝑜𝑚𝑠</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𝑉𝑎𝑐𝑎𝑛𝑐𝑦𝑅𝑎𝑡𝑒</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𝑃𝑟𝑒𝑑𝑖𝑐𝑡𝑒𝑑𝐻𝑜𝑢𝑠𝑒𝑃𝑟𝑖𝑐𝑒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𝐶𝑜𝑠𝑡𝑠𝑃𝑒𝑟𝑌𝑒𝑎𝑟</m:t>
                    </m:r>
                  </m:oMath>
                </a14:m>
                <a:endParaRPr lang="en-US" sz="2400" dirty="0"/>
              </a:p>
              <a:p>
                <a:r>
                  <a:rPr lang="en-US" sz="2400" b="0" dirty="0"/>
                  <a:t>Cap rate:</a:t>
                </a:r>
              </a:p>
              <a:p>
                <a:pPr lvl="1"/>
                <a14:m>
                  <m:oMath xmlns:m="http://schemas.openxmlformats.org/officeDocument/2006/math">
                    <m:r>
                      <a:rPr lang="en-US" sz="2400" b="0" i="1" smtClean="0">
                        <a:latin typeface="Cambria Math" panose="02040503050406030204" pitchFamily="18" charset="0"/>
                      </a:rPr>
                      <m:t>𝐶𝑎𝑝𝑅𝑎𝑡𝑒</m:t>
                    </m:r>
                    <m:r>
                      <a:rPr lang="en-US" sz="2400" b="0" i="1" smtClean="0">
                        <a:latin typeface="Cambria Math" panose="02040503050406030204" pitchFamily="18" charset="0"/>
                      </a:rPr>
                      <m:t>=</m:t>
                    </m:r>
                    <m:r>
                      <a:rPr lang="en-US" sz="2400" b="0" i="1" smtClean="0">
                        <a:latin typeface="Cambria Math" panose="02040503050406030204" pitchFamily="18" charset="0"/>
                      </a:rPr>
                      <m:t>𝑁𝑒𝑡𝑂𝑝𝑒𝑟𝑎𝑡𝑖𝑛𝑔𝐼𝑛𝑐𝑜𝑚𝑒</m:t>
                    </m:r>
                    <m:r>
                      <a:rPr lang="en-US" sz="2400" b="0" i="1" smtClean="0">
                        <a:latin typeface="Cambria Math" panose="02040503050406030204" pitchFamily="18" charset="0"/>
                      </a:rPr>
                      <m:t>/</m:t>
                    </m:r>
                    <m:r>
                      <a:rPr lang="en-US" sz="2400" b="0" i="1" smtClean="0">
                        <a:latin typeface="Cambria Math" panose="02040503050406030204" pitchFamily="18" charset="0"/>
                      </a:rPr>
                      <m:t>𝑃𝑟𝑒𝑑𝑖𝑐𝑡𝑒𝑑𝐻𝑜𝑢𝑠𝑒𝑃𝑟𝑖𝑐𝑒</m:t>
                    </m:r>
                  </m:oMath>
                </a14:m>
                <a:endParaRPr lang="en-US" sz="2400" dirty="0"/>
              </a:p>
            </p:txBody>
          </p:sp>
        </mc:Choice>
        <mc:Fallback>
          <p:sp>
            <p:nvSpPr>
              <p:cNvPr id="3" name="Content Placeholder 2">
                <a:extLst>
                  <a:ext uri="{FF2B5EF4-FFF2-40B4-BE49-F238E27FC236}">
                    <a16:creationId xmlns:a16="http://schemas.microsoft.com/office/drawing/2014/main" id="{EBF06FB2-9FF7-B436-4731-6EBABF998D9D}"/>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Tree>
    <p:extLst>
      <p:ext uri="{BB962C8B-B14F-4D97-AF65-F5344CB8AC3E}">
        <p14:creationId xmlns:p14="http://schemas.microsoft.com/office/powerpoint/2010/main" val="15769869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1210</TotalTime>
  <Words>1168</Words>
  <Application>Microsoft Macintosh PowerPoint</Application>
  <PresentationFormat>Widescreen</PresentationFormat>
  <Paragraphs>159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Cambria Math</vt:lpstr>
      <vt:lpstr>Gill Sans MT</vt:lpstr>
      <vt:lpstr>Helvetica Neue</vt:lpstr>
      <vt:lpstr>Wingdings 2</vt:lpstr>
      <vt:lpstr>Dividend</vt:lpstr>
      <vt:lpstr>Housing market in Aimes, Iowa</vt:lpstr>
      <vt:lpstr>Approach</vt:lpstr>
      <vt:lpstr>Price vs living area scatter plots </vt:lpstr>
      <vt:lpstr>Log prices by neighborhood</vt:lpstr>
      <vt:lpstr>Feature importances and models comparison</vt:lpstr>
      <vt:lpstr>Other model training considerations</vt:lpstr>
      <vt:lpstr>A case against linear regression </vt:lpstr>
      <vt:lpstr>Calculating net operating income Factors</vt:lpstr>
      <vt:lpstr>calculating Net operating income and cap rates</vt:lpstr>
      <vt:lpstr>Returns distribution</vt:lpstr>
      <vt:lpstr>Investment helper Web app</vt:lpstr>
      <vt:lpstr>Future work</vt:lpstr>
      <vt:lpstr>Appendix</vt:lpstr>
      <vt:lpstr>rfs, xgb,Catboost shap values</vt:lpstr>
      <vt:lpstr>Fred house price index</vt:lpstr>
      <vt:lpstr>CAP rate calculation details</vt:lpstr>
      <vt:lpstr>Ames crime map</vt:lpstr>
      <vt:lpstr>Ames property prices map</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49</cp:revision>
  <dcterms:created xsi:type="dcterms:W3CDTF">2022-08-12T23:24:22Z</dcterms:created>
  <dcterms:modified xsi:type="dcterms:W3CDTF">2022-08-25T17:53:52Z</dcterms:modified>
</cp:coreProperties>
</file>